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handoutMasterIdLst>
    <p:handoutMasterId r:id="rId82"/>
  </p:handoutMasterIdLst>
  <p:sldIdLst>
    <p:sldId id="256" r:id="rId2"/>
    <p:sldId id="314" r:id="rId3"/>
    <p:sldId id="356" r:id="rId4"/>
    <p:sldId id="355" r:id="rId5"/>
    <p:sldId id="330" r:id="rId6"/>
    <p:sldId id="331" r:id="rId7"/>
    <p:sldId id="357" r:id="rId8"/>
    <p:sldId id="332" r:id="rId9"/>
    <p:sldId id="333" r:id="rId10"/>
    <p:sldId id="334" r:id="rId11"/>
    <p:sldId id="335" r:id="rId12"/>
    <p:sldId id="336" r:id="rId13"/>
    <p:sldId id="358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9" r:id="rId28"/>
    <p:sldId id="350" r:id="rId29"/>
    <p:sldId id="375" r:id="rId30"/>
    <p:sldId id="371" r:id="rId31"/>
    <p:sldId id="372" r:id="rId32"/>
    <p:sldId id="360" r:id="rId33"/>
    <p:sldId id="361" r:id="rId34"/>
    <p:sldId id="362" r:id="rId35"/>
    <p:sldId id="373" r:id="rId36"/>
    <p:sldId id="363" r:id="rId37"/>
    <p:sldId id="374" r:id="rId38"/>
    <p:sldId id="364" r:id="rId39"/>
    <p:sldId id="365" r:id="rId40"/>
    <p:sldId id="366" r:id="rId41"/>
    <p:sldId id="367" r:id="rId42"/>
    <p:sldId id="368" r:id="rId43"/>
    <p:sldId id="369" r:id="rId44"/>
    <p:sldId id="370" r:id="rId45"/>
    <p:sldId id="376" r:id="rId46"/>
    <p:sldId id="325" r:id="rId47"/>
    <p:sldId id="326" r:id="rId48"/>
    <p:sldId id="323" r:id="rId49"/>
    <p:sldId id="327" r:id="rId50"/>
    <p:sldId id="258" r:id="rId51"/>
    <p:sldId id="324" r:id="rId52"/>
    <p:sldId id="309" r:id="rId53"/>
    <p:sldId id="284" r:id="rId54"/>
    <p:sldId id="288" r:id="rId55"/>
    <p:sldId id="289" r:id="rId56"/>
    <p:sldId id="290" r:id="rId57"/>
    <p:sldId id="310" r:id="rId58"/>
    <p:sldId id="293" r:id="rId59"/>
    <p:sldId id="294" r:id="rId60"/>
    <p:sldId id="295" r:id="rId61"/>
    <p:sldId id="296" r:id="rId62"/>
    <p:sldId id="297" r:id="rId63"/>
    <p:sldId id="298" r:id="rId64"/>
    <p:sldId id="299" r:id="rId65"/>
    <p:sldId id="300" r:id="rId66"/>
    <p:sldId id="301" r:id="rId67"/>
    <p:sldId id="302" r:id="rId68"/>
    <p:sldId id="303" r:id="rId69"/>
    <p:sldId id="304" r:id="rId70"/>
    <p:sldId id="305" r:id="rId71"/>
    <p:sldId id="306" r:id="rId72"/>
    <p:sldId id="307" r:id="rId73"/>
    <p:sldId id="311" r:id="rId74"/>
    <p:sldId id="312" r:id="rId75"/>
    <p:sldId id="313" r:id="rId76"/>
    <p:sldId id="328" r:id="rId77"/>
    <p:sldId id="329" r:id="rId78"/>
    <p:sldId id="267" r:id="rId79"/>
    <p:sldId id="352" r:id="rId8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95501" autoAdjust="0"/>
  </p:normalViewPr>
  <p:slideViewPr>
    <p:cSldViewPr>
      <p:cViewPr varScale="1">
        <p:scale>
          <a:sx n="84" d="100"/>
          <a:sy n="84" d="100"/>
        </p:scale>
        <p:origin x="9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5E5C0-5D39-4AE4-BBB0-C97A0B8BFD24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9E617-B818-43DB-9C47-1ADAC7D0647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3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AB93-5BC4-4947-8A40-A6CE9F936570}" type="datetimeFigureOut">
              <a:rPr lang="en-US" smtClean="0"/>
              <a:t>8/29/2019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4EF77-9B4A-481C-838B-2E68C706CD8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92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80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3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64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73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40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46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47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58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69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1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96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821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1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57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2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6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2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5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50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96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4EF77-9B4A-481C-838B-2E68C706CD8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64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DE998A1-13C3-42EC-B472-523F2BC349BE}" type="datetimeFigureOut">
              <a:rPr lang="pt-BR" smtClean="0"/>
              <a:t>29/08/2019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C099593-91A7-4088-B6D1-AD51DE2B3EC8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homolog.dga.unicamp.br/sgr/protected/permissoes/manterSolicitacoesPermissoes.js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Atualização do Sistema de Orçamento e Execução da Despesa</a:t>
            </a:r>
            <a:endParaRPr lang="pt-B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294312" y="6237312"/>
            <a:ext cx="3849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/>
              <a:t>DGA, 29/08, </a:t>
            </a:r>
            <a:r>
              <a:rPr lang="pt-BR" dirty="0" smtClean="0"/>
              <a:t>03 </a:t>
            </a:r>
            <a:r>
              <a:rPr lang="pt-BR" dirty="0" smtClean="0"/>
              <a:t>e </a:t>
            </a:r>
            <a:r>
              <a:rPr lang="pt-BR" dirty="0" smtClean="0"/>
              <a:t>04/09/2019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Exemplo</a:t>
            </a:r>
            <a:r>
              <a:rPr lang="es-ES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1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2132856"/>
            <a:ext cx="8892480" cy="2007434"/>
          </a:xfrm>
          <a:prstGeom prst="rect">
            <a:avLst/>
          </a:prstGeom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51520" y="4365104"/>
            <a:ext cx="8892480" cy="1806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78" tIns="41140" rIns="82278" bIns="41140">
            <a:spAutoFit/>
          </a:bodyPr>
          <a:lstStyle>
            <a:lvl1pPr marL="2857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Após aprovação, o sistema libera a emissão de compromisso, previsão e reserva em todos os 58 centros orçamentários ativos que estão relacionados a esta unidade</a:t>
            </a:r>
            <a:endParaRPr lang="pt-BR" altLang="pt-BR" sz="1600" b="0" u="sng" dirty="0"/>
          </a:p>
        </p:txBody>
      </p:sp>
    </p:spTree>
    <p:extLst>
      <p:ext uri="{BB962C8B-B14F-4D97-AF65-F5344CB8AC3E}">
        <p14:creationId xmlns:p14="http://schemas.microsoft.com/office/powerpoint/2010/main" val="427137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Exemplo</a:t>
            </a:r>
            <a:r>
              <a:rPr lang="es-ES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2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6537"/>
            <a:ext cx="9144000" cy="2118301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4365104"/>
            <a:ext cx="8892480" cy="2237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78" tIns="41140" rIns="82278" bIns="41140">
            <a:spAutoFit/>
          </a:bodyPr>
          <a:lstStyle>
            <a:lvl1pPr marL="2857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Após aprovação, o sistema libera a emissão dos documentos de movimentação de dotação (Apropriação Inicial, Suplementação, Redução e Remanejamento) nos 166 centros orçamentários ativos relacionados a </a:t>
            </a:r>
            <a:r>
              <a:rPr lang="pt-BR" altLang="pt-BR" sz="2800" b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este convênio</a:t>
            </a:r>
            <a:endParaRPr lang="pt-BR" altLang="pt-BR" sz="1600" b="0" u="sng" dirty="0"/>
          </a:p>
        </p:txBody>
      </p:sp>
    </p:spTree>
    <p:extLst>
      <p:ext uri="{BB962C8B-B14F-4D97-AF65-F5344CB8AC3E}">
        <p14:creationId xmlns:p14="http://schemas.microsoft.com/office/powerpoint/2010/main" val="106948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Quem</a:t>
            </a:r>
            <a:r>
              <a:rPr lang="es-ES" altLang="pt-BR" dirty="0"/>
              <a:t> 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autoriza</a:t>
            </a:r>
            <a:r>
              <a:rPr lang="es-ES" altLang="pt-BR" dirty="0" smtClean="0"/>
              <a:t>?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57200" y="2060848"/>
            <a:ext cx="7859216" cy="2914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2278" tIns="41140" rIns="82278" bIns="41140">
            <a:spAutoFit/>
          </a:bodyPr>
          <a:lstStyle>
            <a:lvl1pPr marL="2857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Tipo de Execução: autorizador da AEPLAN ou DFC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 smtClean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Convênio: pendente </a:t>
            </a:r>
            <a:r>
              <a:rPr lang="pt-BR" altLang="pt-BR" sz="28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 definição. Provisoriamente a área de TI (DGA) com aval da DFC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Órgão/Unidade: autorizador da Unidade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Centro Orçamentário: autorizador da Unidade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b="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Conta Local: autorizador da Unidade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b="0" u="sng" dirty="0"/>
          </a:p>
        </p:txBody>
      </p:sp>
    </p:spTree>
    <p:extLst>
      <p:ext uri="{BB962C8B-B14F-4D97-AF65-F5344CB8AC3E}">
        <p14:creationId xmlns:p14="http://schemas.microsoft.com/office/powerpoint/2010/main" val="392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Visão Sistêmica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da versão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2.0.0;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Perfis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Implantação.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8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Perfis</a:t>
            </a:r>
            <a:r>
              <a:rPr lang="es-ES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Acesso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: </a:t>
            </a:r>
            <a:r>
              <a:rPr lang="es-ES" altLang="pt-BR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</a:t>
            </a:r>
            <a:r>
              <a:rPr lang="es-ES" alt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r>
              <a:rPr lang="es-ES" alt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&amp;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r>
              <a:rPr lang="es-ES" alt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</a:t>
            </a:r>
            <a:r>
              <a:rPr lang="es-ES" altLang="pt-BR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da </a:t>
            </a:r>
            <a:r>
              <a:rPr lang="es-ES" altLang="pt-B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Despesa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/>
            </a:r>
            <a:b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498475" y="2209800"/>
          <a:ext cx="8188325" cy="4043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971817"/>
                <a:gridCol w="1564191"/>
                <a:gridCol w="1652317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Perfis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Orçamento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Execução da Despesa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Orçamento: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Gestor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Orçamentário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Orçamento: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Operador de Movimentação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Orçamento: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Operador de Consulta do Orçamento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Legal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7030A0"/>
                          </a:solidFill>
                        </a:rPr>
                        <a:t>Orçamento &amp; Execução da Despesa: Operador de Consulta do Orçamento</a:t>
                      </a:r>
                      <a:r>
                        <a:rPr lang="pt-BR" baseline="0" dirty="0" smtClean="0">
                          <a:solidFill>
                            <a:srgbClr val="7030A0"/>
                          </a:solidFill>
                        </a:rPr>
                        <a:t> Gerencial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 smtClean="0"/>
                        <a:t>X</a:t>
                      </a:r>
                    </a:p>
                    <a:p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Execução da Despesa: Emitente</a:t>
                      </a:r>
                      <a:r>
                        <a:rPr lang="pt-BR" baseline="0" dirty="0" smtClean="0"/>
                        <a:t> de Recurso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Execução da Despesa: Emitente de Compromisso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Execução da Despesa: Operador de Empenho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1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Perfis</a:t>
            </a:r>
            <a:r>
              <a:rPr lang="es-ES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Acesso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: </a:t>
            </a:r>
            <a:r>
              <a:rPr lang="es-ES" altLang="pt-BR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</a:t>
            </a:r>
            <a:r>
              <a:rPr lang="es-ES" altLang="pt-BR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Local</a:t>
            </a:r>
            <a:endParaRPr lang="pt-BR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493191" y="2209800"/>
          <a:ext cx="7025853" cy="148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5344433"/>
                <a:gridCol w="168142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Perfis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Conta Local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baseline="0" dirty="0" smtClean="0">
                          <a:solidFill>
                            <a:srgbClr val="00B0F0"/>
                          </a:solidFill>
                        </a:rPr>
                        <a:t>Conta Local: Gestor</a:t>
                      </a:r>
                      <a:endParaRPr lang="pt-B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B0F0"/>
                          </a:solidFill>
                        </a:rPr>
                        <a:t>Conta Local: Operador de Movimentação</a:t>
                      </a:r>
                      <a:endParaRPr lang="pt-B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rgbClr val="00B0F0"/>
                          </a:solidFill>
                        </a:rPr>
                        <a:t>Conta Local: Operador de Consulta</a:t>
                      </a:r>
                      <a:endParaRPr lang="pt-BR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X</a:t>
                      </a:r>
                      <a:endParaRPr lang="pt-B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80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Orçamento: Gestor Orçamentário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Perfis específicos para a AEPLAN / DFC – DGA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de Execução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Permite toda a administração do orçamento: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Manter os cadastros da fonte de recurso, centro orçamentário, programa gerencial, elemento econômico, orçamento gerencial e legal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a inicialização de exercício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Realizar as movimentações de dotação, tais como: apropriação inicial, suplementação, redução, remanejamento e ajuste;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Realizar transferências orçamentárias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Emitir ou anular previsões e reservas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Anular compromissos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Realizar as consultas do orçamento gerencial,  orçamento legal, previsão, reserva, compromisso e empenho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0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0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Orçamento: Operador de Movimentação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Órgão relacionado ao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 Orçamentário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Permite movimentar o orçamento gerencial: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a movimentação de dotação orçamentária: remanejamento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o rascunho das movimentações de dotação de convênio, tais como: </a:t>
            </a:r>
            <a:r>
              <a:rPr lang="pt-BR" altLang="pt-BR" sz="2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apropriação inicial, suplementação e redução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transferências orçamentárias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latin typeface="Calibri" panose="020F0502020204030204" pitchFamily="34" charset="0"/>
                <a:cs typeface="Calibri" panose="020F0502020204030204" pitchFamily="34" charset="0"/>
              </a:rPr>
              <a:t>Realizar as consultas do orçamento gerencial e dados dos centros orçamentários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Orçamento: Operador de Consulta do Orçamento </a:t>
            </a: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Legal</a:t>
            </a:r>
            <a:r>
              <a:rPr lang="es-ES" alt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endParaRPr lang="es-ES" alt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Convênio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Permite consultar os dados do orçamento legal</a:t>
            </a:r>
          </a:p>
          <a:p>
            <a:pPr marL="411480" lvl="1" indent="0" algn="just">
              <a:buClr>
                <a:srgbClr val="C00000"/>
              </a:buClr>
              <a:buNone/>
            </a:pPr>
            <a:endParaRPr lang="pt-BR" altLang="pt-BR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20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 </a:t>
            </a:r>
            <a:r>
              <a:rPr lang="pt-BR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&amp; Execução da Despesa: Operador de Consulta do Orçamento Gerencial</a:t>
            </a:r>
            <a:endParaRPr lang="es-ES" altLang="pt-BR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Órgão relacionado ao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Centro Orçamentário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do orçamento gerencial e dados dos centros orçamentários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de previsão e reserva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de compromissos e empenhos</a:t>
            </a:r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Atualizações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Visão sistêmica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Execução da Despesa e Convênios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Orçamentário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6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Despesa: Emitente de Recurso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Órgão relacionado ao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Centro Orçamentário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Emitir ou anular previsões e reservas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do orçamento gerencial e dados dos centros orçamentários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de previsão e reserva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: 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Emitente de Compromisso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Idem perfil </a:t>
            </a:r>
            <a:r>
              <a:rPr lang="pt-BR" u="sng" dirty="0"/>
              <a:t>Execução da Despesa: Emitente de Recurso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Emitir ou anular compromissos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de compromissos e empenhos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</a:t>
            </a:r>
            <a:r>
              <a:rPr lang="pt-B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Despesa: Operador </a:t>
            </a:r>
            <a:r>
              <a:rPr lang="pt-B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 Empenho</a:t>
            </a:r>
            <a:r>
              <a:rPr lang="pt-BR" sz="3600" dirty="0">
                <a:solidFill>
                  <a:schemeClr val="tx1"/>
                </a:solidFill>
              </a:rPr>
              <a:t/>
            </a:r>
            <a:br>
              <a:rPr lang="pt-BR" sz="3600" dirty="0">
                <a:solidFill>
                  <a:schemeClr val="tx1"/>
                </a:solidFill>
              </a:rPr>
            </a:br>
            <a:endParaRPr lang="pt-BR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Órgão relacionado ao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Centro Orçamentário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Emitir ou anular empenhos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as consultas de compromissos e empenhos</a:t>
            </a:r>
          </a:p>
          <a:p>
            <a:pPr marL="0" indent="0" algn="just">
              <a:buClr>
                <a:srgbClr val="C00000"/>
              </a:buClr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3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 Local: Gestor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</a:rPr>
              <a:t>Órgão relacionado ao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</a:rPr>
              <a:t>Centro Orçamentário 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/>
              <a:t>Permite toda a administração da conta local: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>
                <a:solidFill>
                  <a:schemeClr val="tx1"/>
                </a:solidFill>
              </a:rPr>
              <a:t>Manter os cadastros da conta local e qualificação da despesa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/>
              <a:t>Realizar as movimentações na conta local, tais como: lançamento direto e transferências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200" dirty="0"/>
              <a:t>Realizar a consulta do extrato da conta local, bem como a posição atual e mensal da conta local e todas as movimentações ocorridas no centro orçamentário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 Local: Operador de Movimentação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600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Órgão relacionado a Conta Local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Centro Orçamentário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solidFill>
                  <a:schemeClr val="tx1"/>
                </a:solidFill>
              </a:rPr>
              <a:t>Conta Local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600" dirty="0"/>
              <a:t>Realizar as movimentações na conta local, tais como: lançamento direto e transferências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600" dirty="0"/>
              <a:t>Realizar a consulta do extrato da conta local, bem como a posição atual e mensal da conta local.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dirty="0">
              <a:solidFill>
                <a:schemeClr val="tx1"/>
              </a:solidFill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Perfil - </a:t>
            </a:r>
            <a:r>
              <a:rPr lang="pt-BR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 Local: Operador de Consulta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Tipo de Acesso: 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Tipo de Execução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Convênio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Órgão relacionado a Conta Local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Centro Orçamentário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</a:rPr>
              <a:t>Conta Local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/>
              <a:t>Realizar a consulta do extrato da conta local, bem como a posição atual e mensal da conta local</a:t>
            </a:r>
            <a:r>
              <a:rPr lang="pt-BR" altLang="pt-BR" dirty="0" smtClean="0"/>
              <a:t>.</a:t>
            </a:r>
            <a:endParaRPr lang="pt-BR" altLang="pt-BR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16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es-ES" alt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Perfis</a:t>
            </a:r>
            <a:r>
              <a:rPr lang="es-ES" alt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</a:t>
            </a:r>
            <a:r>
              <a:rPr lang="pt-BR" alt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 Acesso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</a:pPr>
            <a:r>
              <a:rPr lang="pt-BR" altLang="pt-BR" sz="2400" dirty="0"/>
              <a:t>Qual perfil solicitar?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/>
              <a:t> Depende da função exercida no orçamento e na execução da despesa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marL="0" indent="0" algn="just">
              <a:buClr>
                <a:srgbClr val="C00000"/>
              </a:buClr>
            </a:pPr>
            <a:r>
              <a:rPr lang="pt-BR" altLang="pt-BR" sz="2400" dirty="0"/>
              <a:t>Como solicitar?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/>
              <a:t>Novo Sistema de Segurança: 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</a:rPr>
              <a:t>Autenticação única Unicamp: </a:t>
            </a:r>
            <a:r>
              <a:rPr lang="pt-BR" sz="2400" dirty="0">
                <a:solidFill>
                  <a:schemeClr val="tx1"/>
                </a:solidFill>
              </a:rPr>
              <a:t>Deliberação CAD-A-005/2017, de 06/06/2017</a:t>
            </a:r>
            <a:endParaRPr lang="pt-BR" altLang="pt-BR" sz="2400" dirty="0">
              <a:solidFill>
                <a:schemeClr val="tx1"/>
              </a:solidFill>
            </a:endParaRP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>
                <a:solidFill>
                  <a:schemeClr val="tx1"/>
                </a:solidFill>
              </a:rPr>
              <a:t>Solicitação única DGA</a:t>
            </a:r>
          </a:p>
          <a:p>
            <a:pPr marL="457200" lvl="1" indent="0" algn="just">
              <a:buClr>
                <a:srgbClr val="C00000"/>
              </a:buClr>
            </a:pPr>
            <a:endParaRPr lang="pt-BR" alt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400" dirty="0"/>
              <a:t>Link </a:t>
            </a:r>
            <a:r>
              <a:rPr lang="pt-BR" altLang="pt-BR" sz="2400" dirty="0">
                <a:hlinkClick r:id="rId2"/>
              </a:rPr>
              <a:t>Homologação</a:t>
            </a:r>
            <a:endParaRPr lang="pt-BR" altLang="pt-BR" sz="2400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400" u="sng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8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Visão Sistêmica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da versão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2.0.0;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Implantação.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5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51899" cy="1066800"/>
          </a:xfrm>
        </p:spPr>
        <p:txBody>
          <a:bodyPr>
            <a:normAutofit/>
          </a:bodyPr>
          <a:lstStyle/>
          <a:p>
            <a:pPr>
              <a:lnSpc>
                <a:spcPts val="2300"/>
              </a:lnSpc>
            </a:pPr>
            <a:r>
              <a:rPr lang="pt-BR" alt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Implantação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marL="0" indent="0" algn="just">
              <a:buClr>
                <a:srgbClr val="C00000"/>
              </a:buClr>
            </a:pPr>
            <a:r>
              <a:rPr lang="pt-BR" altLang="pt-BR" sz="2400" dirty="0" smtClean="0"/>
              <a:t>09/09/2019 – a partir do meio-dia</a:t>
            </a:r>
          </a:p>
          <a:p>
            <a:pPr marL="292608" lvl="1" indent="0" algn="just">
              <a:buClr>
                <a:srgbClr val="C00000"/>
              </a:buClr>
            </a:pPr>
            <a:r>
              <a:rPr lang="pt-BR" altLang="pt-BR" sz="2200" u="sng" dirty="0" smtClean="0">
                <a:solidFill>
                  <a:schemeClr val="tx2"/>
                </a:solidFill>
              </a:rPr>
              <a:t>Todos os acessos serão desativados</a:t>
            </a:r>
          </a:p>
          <a:p>
            <a:pPr marL="0" indent="0" algn="just">
              <a:buClr>
                <a:srgbClr val="C00000"/>
              </a:buClr>
            </a:pPr>
            <a:endParaRPr lang="pt-BR" altLang="pt-BR" sz="2400" dirty="0"/>
          </a:p>
          <a:p>
            <a:pPr marL="0" indent="0" algn="just">
              <a:buClr>
                <a:srgbClr val="C00000"/>
              </a:buClr>
            </a:pPr>
            <a:r>
              <a:rPr lang="pt-BR" altLang="pt-BR" sz="2400" dirty="0" smtClean="0"/>
              <a:t>A partir das 15h desta data será possível solicitar e autorizar os novos acessos.</a:t>
            </a:r>
          </a:p>
          <a:p>
            <a:pPr marL="292608" lvl="1" indent="0" algn="just">
              <a:buClr>
                <a:srgbClr val="C00000"/>
              </a:buClr>
            </a:pPr>
            <a:r>
              <a:rPr lang="pt-BR" altLang="pt-BR" sz="2200" dirty="0" smtClean="0"/>
              <a:t>Obs. Está previsto um treinamento para o dia 06/09 para os autorizadores do novo Sistema de Segurança</a:t>
            </a:r>
          </a:p>
          <a:p>
            <a:pPr marL="0" indent="0" algn="just">
              <a:buClr>
                <a:srgbClr val="C00000"/>
              </a:buClr>
            </a:pPr>
            <a:endParaRPr lang="pt-BR" altLang="pt-BR" sz="2400" dirty="0"/>
          </a:p>
          <a:p>
            <a:pPr marL="0" indent="0" algn="just">
              <a:buClr>
                <a:srgbClr val="C00000"/>
              </a:buClr>
            </a:pPr>
            <a:r>
              <a:rPr lang="pt-BR" altLang="pt-BR" sz="2400" dirty="0" smtClean="0"/>
              <a:t>Sistema estará disponível para utilização em 10/09/2019</a:t>
            </a:r>
          </a:p>
          <a:p>
            <a:pPr marL="0" indent="0" algn="just">
              <a:buClr>
                <a:srgbClr val="C00000"/>
              </a:buClr>
            </a:pPr>
            <a:endParaRPr lang="pt-BR" alt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400" u="sng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dirty="0"/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pt-BR" altLang="pt-BR" sz="2400" u="sng" dirty="0"/>
          </a:p>
          <a:p>
            <a:pPr marL="109728" indent="0" algn="just">
              <a:buClr>
                <a:srgbClr val="C00000"/>
              </a:buClr>
              <a:buNone/>
            </a:pPr>
            <a:endParaRPr lang="pt-BR" altLang="pt-BR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Atualizações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Visão sistêmica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Execução da Despesa e Convênios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Orçamentário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7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Atualizações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Visão sistêmica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Execução da Despesa e Convênios</a:t>
            </a:r>
          </a:p>
          <a:p>
            <a:pPr marL="109728" indent="0">
              <a:buNone/>
            </a:pP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Orçamentário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Consultar Centro Orçamentário;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 de Aplicação;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Movimentação de Dotação.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9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Consultar Centro Orçamentário;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Aplicação;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 de Dotação.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34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902" y="620688"/>
            <a:ext cx="8229600" cy="10668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5902" y="3140968"/>
            <a:ext cx="8229600" cy="1656184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Menu: Cadastro &gt;&gt; Consultar Centro Orçamentário</a:t>
            </a:r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 smtClean="0"/>
              <a:t>Menu: Movimentação &gt;&gt; Incluir Movimento de Dotação</a:t>
            </a:r>
            <a:endParaRPr lang="pt-BR" sz="24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54247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8769" y="1685524"/>
            <a:ext cx="8229600" cy="4325112"/>
          </a:xfrm>
        </p:spPr>
        <p:txBody>
          <a:bodyPr/>
          <a:lstStyle/>
          <a:p>
            <a:r>
              <a:rPr lang="pt-BR" sz="2400" dirty="0"/>
              <a:t>Menu: Cadastro &gt;&gt; Consultar Centro Orçamentário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792" y="2172531"/>
            <a:ext cx="8554416" cy="380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2796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/>
          <a:lstStyle/>
          <a:p>
            <a:r>
              <a:rPr lang="pt-BR" sz="2400" dirty="0"/>
              <a:t>Menu: Cadastro &gt;&gt; Consultar Centro Orçamentário</a:t>
            </a:r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00" y="2054238"/>
            <a:ext cx="8538199" cy="376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Consultar Centro Orçamentário;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Plano de Aplicação;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 de Dotação.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92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44352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/>
          <a:lstStyle/>
          <a:p>
            <a:r>
              <a:rPr lang="pt-BR" sz="2400" dirty="0" smtClean="0"/>
              <a:t>Plano de Aplicação (Apropriação Inicial, Suplementação, Redução e Remanejamento)</a:t>
            </a:r>
          </a:p>
          <a:p>
            <a:pPr marL="109728" indent="0">
              <a:buNone/>
            </a:pP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5816" y="2564905"/>
            <a:ext cx="3782330" cy="40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26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Consultar Centro Orçamentário;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Plano de Aplicação;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Movimentação de Dotação.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663" y="692696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2663" y="1628800"/>
            <a:ext cx="8229600" cy="4325112"/>
          </a:xfrm>
        </p:spPr>
        <p:txBody>
          <a:bodyPr/>
          <a:lstStyle/>
          <a:p>
            <a:r>
              <a:rPr lang="pt-BR" sz="2400" dirty="0"/>
              <a:t>Menu: Movimentação &gt;&gt; Incluir Movimento de Dotação</a:t>
            </a:r>
          </a:p>
          <a:p>
            <a:endParaRPr lang="pt-BR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38" y="2286645"/>
            <a:ext cx="6915738" cy="405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3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97676"/>
            <a:ext cx="8229600" cy="4325112"/>
          </a:xfrm>
        </p:spPr>
        <p:txBody>
          <a:bodyPr>
            <a:normAutofit/>
          </a:bodyPr>
          <a:lstStyle/>
          <a:p>
            <a:r>
              <a:rPr lang="pt-BR" sz="2400" dirty="0"/>
              <a:t>Menu: Movimentação &gt;&gt; Incluir Movimento de Dotação</a:t>
            </a:r>
          </a:p>
          <a:p>
            <a:endParaRPr lang="pt-BR" sz="2400" dirty="0" smtClean="0"/>
          </a:p>
          <a:p>
            <a:pPr lvl="1"/>
            <a:r>
              <a:rPr lang="pt-BR" sz="2400" dirty="0" smtClean="0"/>
              <a:t>Apropriação Inicial</a:t>
            </a:r>
          </a:p>
          <a:p>
            <a:pPr lvl="1"/>
            <a:r>
              <a:rPr lang="pt-BR" sz="2400" dirty="0" smtClean="0"/>
              <a:t>Suplementação/Redução</a:t>
            </a:r>
          </a:p>
          <a:p>
            <a:pPr lvl="1"/>
            <a:r>
              <a:rPr lang="pt-BR" sz="2400" dirty="0" smtClean="0"/>
              <a:t>Remanejamento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7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Visão Sistêmica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Objetivos da versão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2.0.0;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Tipos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Implantação.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8391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r>
              <a:rPr lang="pt-BR" sz="1800" dirty="0"/>
              <a:t>Menu: Movimentação &gt;&gt; Incluir Movimento de </a:t>
            </a:r>
            <a:r>
              <a:rPr lang="pt-BR" sz="1800" dirty="0" smtClean="0"/>
              <a:t>Dotação – Apropriação Inicial</a:t>
            </a:r>
            <a:endParaRPr lang="pt-BR" sz="1800" dirty="0"/>
          </a:p>
          <a:p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2060848"/>
            <a:ext cx="5546891" cy="479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5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6024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199" y="1628800"/>
            <a:ext cx="8229600" cy="4325112"/>
          </a:xfrm>
        </p:spPr>
        <p:txBody>
          <a:bodyPr>
            <a:normAutofit/>
          </a:bodyPr>
          <a:lstStyle/>
          <a:p>
            <a:r>
              <a:rPr lang="pt-BR" sz="1800" dirty="0"/>
              <a:t>Menu: Movimentação &gt;&gt; Incluir Movimento de </a:t>
            </a:r>
            <a:r>
              <a:rPr lang="pt-BR" sz="1800" dirty="0" smtClean="0"/>
              <a:t>Dotação – Apropriação Inicial</a:t>
            </a:r>
            <a:endParaRPr lang="pt-BR" sz="1800" dirty="0"/>
          </a:p>
          <a:p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673" y="2016224"/>
            <a:ext cx="590563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1987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r>
              <a:rPr lang="pt-BR" sz="1800" dirty="0"/>
              <a:t>Menu: Movimentação &gt;&gt; Incluir Movimento de </a:t>
            </a:r>
            <a:r>
              <a:rPr lang="pt-BR" sz="1800" dirty="0" smtClean="0"/>
              <a:t>Dotação – Suplementação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4953" y="1989455"/>
            <a:ext cx="5664353" cy="46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66713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25112"/>
          </a:xfrm>
        </p:spPr>
        <p:txBody>
          <a:bodyPr>
            <a:normAutofit/>
          </a:bodyPr>
          <a:lstStyle/>
          <a:p>
            <a:r>
              <a:rPr lang="pt-BR" sz="1800" dirty="0"/>
              <a:t>Menu: Movimentação &gt;&gt; Incluir Movimento de </a:t>
            </a:r>
            <a:r>
              <a:rPr lang="pt-BR" sz="1800" dirty="0" smtClean="0"/>
              <a:t>Dotação – Suplementação</a:t>
            </a:r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3206" y="1902823"/>
            <a:ext cx="57461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95368"/>
            <a:ext cx="8229600" cy="1066800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 da Despesa e Convênios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25112"/>
          </a:xfrm>
        </p:spPr>
        <p:txBody>
          <a:bodyPr>
            <a:normAutofit/>
          </a:bodyPr>
          <a:lstStyle/>
          <a:p>
            <a:r>
              <a:rPr lang="pt-BR" sz="1800" dirty="0"/>
              <a:t>Menu: Movimentação &gt;&gt; Incluir Movimento de </a:t>
            </a:r>
            <a:r>
              <a:rPr lang="pt-BR" sz="1800" dirty="0" smtClean="0"/>
              <a:t>Dotação - Remanejamento</a:t>
            </a:r>
            <a:endParaRPr lang="pt-BR" sz="1800" dirty="0"/>
          </a:p>
          <a:p>
            <a:endParaRPr lang="pt-BR" sz="2400" dirty="0" smtClean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6295" y="1988840"/>
            <a:ext cx="5503113" cy="476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Atualizações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Visão sistêmica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Execução da Despesa e Convênios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Orçamentário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6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Compromisso.</a:t>
            </a: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7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Compromisso.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1028" name="Picture 4" descr="Resultado de imagem para atualizaÃ§Ãµ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70" y="3861049"/>
            <a:ext cx="3600000" cy="1514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220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ALTERAÇÕES GERAIS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Filtros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401985" y="2203599"/>
            <a:ext cx="2170584" cy="2828925"/>
            <a:chOff x="457201" y="2302569"/>
            <a:chExt cx="2170584" cy="2828925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 rotWithShape="1">
            <a:blip r:embed="rId5"/>
            <a:srcRect r="58033"/>
            <a:stretch/>
          </p:blipFill>
          <p:spPr>
            <a:xfrm>
              <a:off x="457201" y="2302569"/>
              <a:ext cx="2170584" cy="28289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CaixaDeTexto 25"/>
            <p:cNvSpPr txBox="1"/>
            <p:nvPr/>
          </p:nvSpPr>
          <p:spPr>
            <a:xfrm>
              <a:off x="539552" y="2564902"/>
              <a:ext cx="1872208" cy="252028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203848" y="2203599"/>
            <a:ext cx="3590926" cy="2035348"/>
            <a:chOff x="3064568" y="2404840"/>
            <a:chExt cx="3590926" cy="2035348"/>
          </a:xfrm>
        </p:grpSpPr>
        <p:pic>
          <p:nvPicPr>
            <p:cNvPr id="32" name="Imagem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4569" y="2420888"/>
              <a:ext cx="3590925" cy="20193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7" name="CaixaDeTexto 26"/>
            <p:cNvSpPr txBox="1"/>
            <p:nvPr/>
          </p:nvSpPr>
          <p:spPr>
            <a:xfrm>
              <a:off x="3064568" y="2404840"/>
              <a:ext cx="3590926" cy="203534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2739830" y="4355501"/>
            <a:ext cx="4496466" cy="2356053"/>
            <a:chOff x="2739830" y="4355501"/>
            <a:chExt cx="4496466" cy="2356053"/>
          </a:xfrm>
        </p:grpSpPr>
        <p:pic>
          <p:nvPicPr>
            <p:cNvPr id="33" name="Imagem 3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9830" y="4355502"/>
              <a:ext cx="4496466" cy="235605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6" name="CaixaDeTexto 35"/>
            <p:cNvSpPr txBox="1"/>
            <p:nvPr/>
          </p:nvSpPr>
          <p:spPr>
            <a:xfrm>
              <a:off x="2749928" y="4355501"/>
              <a:ext cx="4198335" cy="232088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8" name="Texto explicativo retangular com cantos arredondados 37"/>
          <p:cNvSpPr/>
          <p:nvPr/>
        </p:nvSpPr>
        <p:spPr>
          <a:xfrm>
            <a:off x="494859" y="5566758"/>
            <a:ext cx="1967036" cy="631830"/>
          </a:xfrm>
          <a:prstGeom prst="wedgeRoundRectCallout">
            <a:avLst>
              <a:gd name="adj1" fmla="val -44962"/>
              <a:gd name="adj2" fmla="val -194083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</a:t>
            </a:r>
            <a:r>
              <a:rPr lang="pt-BR" sz="12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multi-seleção</a:t>
            </a:r>
            <a:endParaRPr lang="pt-BR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o explicativo retangular com cantos arredondados 38"/>
          <p:cNvSpPr/>
          <p:nvPr/>
        </p:nvSpPr>
        <p:spPr>
          <a:xfrm>
            <a:off x="6948263" y="2629812"/>
            <a:ext cx="1967036" cy="631830"/>
          </a:xfrm>
          <a:prstGeom prst="wedgeRoundRectCallout">
            <a:avLst>
              <a:gd name="adj1" fmla="val -199916"/>
              <a:gd name="adj2" fmla="val -2674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Consulta através de digitação </a:t>
            </a:r>
            <a:r>
              <a:rPr lang="pt-BR" sz="12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(necessário uso pontos)</a:t>
            </a:r>
            <a:endParaRPr lang="pt-BR" sz="1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682084" y="4306617"/>
            <a:ext cx="1961924" cy="922583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o explicativo retangular com cantos arredondados 39"/>
          <p:cNvSpPr/>
          <p:nvPr/>
        </p:nvSpPr>
        <p:spPr>
          <a:xfrm>
            <a:off x="7005784" y="4200544"/>
            <a:ext cx="2030711" cy="1366213"/>
          </a:xfrm>
          <a:prstGeom prst="wedgeRoundRectCallout">
            <a:avLst>
              <a:gd name="adj1" fmla="val -234945"/>
              <a:gd name="adj2" fmla="val -2270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de “Órgão relacionado” é feita através de digitação do código, busca na lista ou digitação de alguma palavra-chave</a:t>
            </a:r>
            <a:endParaRPr lang="pt-BR" sz="12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20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ALTERAÇÕES GERAIS</a:t>
            </a:r>
            <a:endParaRPr lang="pt-BR" sz="3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Filtros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51520" y="1268373"/>
            <a:ext cx="8568952" cy="4630178"/>
            <a:chOff x="251520" y="1268373"/>
            <a:chExt cx="8568952" cy="4630178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1520" y="2112186"/>
              <a:ext cx="8568952" cy="3786365"/>
            </a:xfrm>
            <a:prstGeom prst="rect">
              <a:avLst/>
            </a:prstGeom>
          </p:spPr>
        </p:pic>
        <p:sp>
          <p:nvSpPr>
            <p:cNvPr id="22" name="CaixaDeTexto 21"/>
            <p:cNvSpPr txBox="1"/>
            <p:nvPr/>
          </p:nvSpPr>
          <p:spPr>
            <a:xfrm>
              <a:off x="251520" y="3855235"/>
              <a:ext cx="8435280" cy="151798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CaixaDeTexto 22"/>
            <p:cNvSpPr txBox="1"/>
            <p:nvPr/>
          </p:nvSpPr>
          <p:spPr>
            <a:xfrm>
              <a:off x="2411760" y="3641302"/>
              <a:ext cx="2304256" cy="21393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o explicativo retangular com cantos arredondados 23"/>
            <p:cNvSpPr/>
            <p:nvPr/>
          </p:nvSpPr>
          <p:spPr>
            <a:xfrm>
              <a:off x="4866853" y="2970271"/>
              <a:ext cx="1967036" cy="631830"/>
            </a:xfrm>
            <a:prstGeom prst="wedgeRoundRectCallout">
              <a:avLst>
                <a:gd name="adj1" fmla="val -97743"/>
                <a:gd name="adj2" fmla="val 63705"/>
                <a:gd name="adj3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Antes não possuía esta opção no sistema</a:t>
              </a:r>
              <a:endPara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25" name="Imagem 24"/>
            <p:cNvPicPr>
              <a:picLocks noChangeAspect="1"/>
            </p:cNvPicPr>
            <p:nvPr/>
          </p:nvPicPr>
          <p:blipFill rotWithShape="1">
            <a:blip r:embed="rId6"/>
            <a:srcRect t="-57" r="15531" b="-4585"/>
            <a:stretch/>
          </p:blipFill>
          <p:spPr>
            <a:xfrm>
              <a:off x="4716016" y="1268373"/>
              <a:ext cx="4058607" cy="1728191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CaixaDeTexto 25"/>
            <p:cNvSpPr txBox="1"/>
            <p:nvPr/>
          </p:nvSpPr>
          <p:spPr>
            <a:xfrm>
              <a:off x="4716016" y="1790804"/>
              <a:ext cx="1224136" cy="1074879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355316" y="1345170"/>
              <a:ext cx="1388634" cy="19958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395536" y="4093366"/>
              <a:ext cx="3960440" cy="406608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CaixaDeTexto 28"/>
            <p:cNvSpPr txBox="1"/>
            <p:nvPr/>
          </p:nvSpPr>
          <p:spPr>
            <a:xfrm>
              <a:off x="304478" y="3040385"/>
              <a:ext cx="2395314" cy="22500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Arredondar Retângulo em um Canto Diagonal 17"/>
          <p:cNvSpPr/>
          <p:nvPr/>
        </p:nvSpPr>
        <p:spPr>
          <a:xfrm>
            <a:off x="251519" y="5587207"/>
            <a:ext cx="7180525" cy="8424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a escolha do Órgão Relacionado era através de digitação do código ou através de busca por nome. Agora será a partir da seleção através de lista ou da digitação de palavra-chave/nome do órgão (toda tela com essa informação)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466956" y="4108369"/>
            <a:ext cx="3849459" cy="3916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9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Objetivos</a:t>
            </a:r>
            <a:r>
              <a:rPr lang="es-ES" altLang="pt-BR" dirty="0"/>
              <a:t> 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da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versão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– 2.0.0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Atender novas formas de restrição de dados, como por exemplo, permitir o acesso em um determinado convênio: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Atualmente o sistema trabalha somente com Tipo de Execução e Centro Orçamentário;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Hierarquia de perfis Emitente de Recurso / Emitente de </a:t>
            </a:r>
            <a:r>
              <a:rPr lang="pt-BR" alt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Compromisso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Acesso de consulta em todos os perfis</a:t>
            </a:r>
            <a:endParaRPr lang="pt-BR" alt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Compromisso.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01" y="3645024"/>
            <a:ext cx="359999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 LOCAL</a:t>
            </a:r>
            <a:endParaRPr lang="pt-BR" sz="3200" b="1" dirty="0"/>
          </a:p>
        </p:txBody>
      </p:sp>
      <p:grpSp>
        <p:nvGrpSpPr>
          <p:cNvPr id="12" name="Grupo 11"/>
          <p:cNvGrpSpPr/>
          <p:nvPr/>
        </p:nvGrpSpPr>
        <p:grpSpPr>
          <a:xfrm>
            <a:off x="611560" y="1227185"/>
            <a:ext cx="8075240" cy="4578079"/>
            <a:chOff x="611560" y="1227185"/>
            <a:chExt cx="8208912" cy="5020044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2242186"/>
              <a:ext cx="8208912" cy="4005043"/>
            </a:xfrm>
            <a:prstGeom prst="rect">
              <a:avLst/>
            </a:prstGeom>
          </p:spPr>
        </p:pic>
        <p:sp>
          <p:nvSpPr>
            <p:cNvPr id="13" name="CaixaDeTexto 12"/>
            <p:cNvSpPr txBox="1"/>
            <p:nvPr/>
          </p:nvSpPr>
          <p:spPr>
            <a:xfrm>
              <a:off x="736015" y="4259555"/>
              <a:ext cx="4700081" cy="180414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92301" y="1386527"/>
              <a:ext cx="4760988" cy="9378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Seta em curva para a direita 15"/>
            <p:cNvSpPr/>
            <p:nvPr/>
          </p:nvSpPr>
          <p:spPr>
            <a:xfrm rot="1735782">
              <a:off x="1721259" y="1227185"/>
              <a:ext cx="1466489" cy="3704708"/>
            </a:xfrm>
            <a:prstGeom prst="curvedRightArrow">
              <a:avLst>
                <a:gd name="adj1" fmla="val 25000"/>
                <a:gd name="adj2" fmla="val 50000"/>
                <a:gd name="adj3" fmla="val 3522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3961068" y="1384005"/>
              <a:ext cx="4836543" cy="94040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8" name="Arredondar Retângulo em um Canto Diagonal 17"/>
          <p:cNvSpPr/>
          <p:nvPr/>
        </p:nvSpPr>
        <p:spPr>
          <a:xfrm>
            <a:off x="611560" y="5879486"/>
            <a:ext cx="6884672" cy="84245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 a escolha do Órgão Relacionado era através de digitação do código ou através de busca por nome. Agora será a partir da seleção através de lista ou da digitação de palavra-chave/nome do órgão (toda tela com essa informação)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Alterações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Arredondar Retângulo em um Canto Diagonal 13"/>
          <p:cNvSpPr/>
          <p:nvPr/>
        </p:nvSpPr>
        <p:spPr>
          <a:xfrm>
            <a:off x="5584547" y="1788630"/>
            <a:ext cx="1054791" cy="3782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ANTES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Arredondar Retângulo em um Canto Diagonal 14"/>
          <p:cNvSpPr/>
          <p:nvPr/>
        </p:nvSpPr>
        <p:spPr>
          <a:xfrm>
            <a:off x="4121784" y="5091324"/>
            <a:ext cx="1054791" cy="37820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8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Compromisso.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2050" name="Picture 2" descr="Resultado de imagem para transferir recursos financeir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09" y="3717032"/>
            <a:ext cx="3375823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MOVIMENTAÇÃO</a:t>
            </a:r>
            <a:endParaRPr lang="pt-BR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568576" y="2073050"/>
            <a:ext cx="7815985" cy="4540815"/>
            <a:chOff x="284407" y="1840513"/>
            <a:chExt cx="7815985" cy="454081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l="1" r="908" b="6645"/>
            <a:stretch/>
          </p:blipFill>
          <p:spPr>
            <a:xfrm>
              <a:off x="284407" y="1840513"/>
              <a:ext cx="7815985" cy="454081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356979" y="3000317"/>
              <a:ext cx="7671969" cy="100811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7524892" y="3987818"/>
              <a:ext cx="504056" cy="18510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373846" y="4916152"/>
              <a:ext cx="7637106" cy="105414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Incluir Transferência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6"/>
          <a:srcRect t="29754" r="12711"/>
          <a:stretch/>
        </p:blipFill>
        <p:spPr>
          <a:xfrm>
            <a:off x="5198902" y="790495"/>
            <a:ext cx="3804954" cy="2070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Seta em curva para a direita 11"/>
          <p:cNvSpPr/>
          <p:nvPr/>
        </p:nvSpPr>
        <p:spPr>
          <a:xfrm rot="2744760">
            <a:off x="2860104" y="94097"/>
            <a:ext cx="1262600" cy="3395763"/>
          </a:xfrm>
          <a:prstGeom prst="curvedRightArrow">
            <a:avLst>
              <a:gd name="adj1" fmla="val 25000"/>
              <a:gd name="adj2" fmla="val 50000"/>
              <a:gd name="adj3" fmla="val 352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0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6" name="Arredondar Retângulo em um Canto Diagonal 15"/>
          <p:cNvSpPr/>
          <p:nvPr/>
        </p:nvSpPr>
        <p:spPr>
          <a:xfrm>
            <a:off x="521998" y="5945712"/>
            <a:ext cx="7077308" cy="6126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Possibilidade de </a:t>
            </a:r>
            <a:r>
              <a:rPr lang="pt-B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multi-seleção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F.P.Gs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 E.E para 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realizar as transferências (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externas e apenas no campo “destino”)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MOVIMENTAÇÃO</a:t>
            </a:r>
            <a:endParaRPr lang="pt-BR" sz="32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521998" y="-387424"/>
            <a:ext cx="7865054" cy="6162167"/>
            <a:chOff x="521998" y="-387424"/>
            <a:chExt cx="7865054" cy="6162167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/>
            <a:srcRect l="-865" t="-65547" r="865" b="65547"/>
            <a:stretch/>
          </p:blipFill>
          <p:spPr>
            <a:xfrm>
              <a:off x="521998" y="-387424"/>
              <a:ext cx="7865054" cy="3463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1057888" y="2541051"/>
              <a:ext cx="2952328" cy="548396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/>
            <a:srcRect t="20314" r="2847"/>
            <a:stretch/>
          </p:blipFill>
          <p:spPr>
            <a:xfrm>
              <a:off x="609938" y="3356992"/>
              <a:ext cx="2448272" cy="197727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CaixaDeTexto 14"/>
            <p:cNvSpPr txBox="1"/>
            <p:nvPr/>
          </p:nvSpPr>
          <p:spPr>
            <a:xfrm>
              <a:off x="697848" y="3933056"/>
              <a:ext cx="776186" cy="129614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38495" y="3306802"/>
              <a:ext cx="2520000" cy="2060025"/>
            </a:xfrm>
            <a:prstGeom prst="rect">
              <a:avLst/>
            </a:prstGeom>
          </p:spPr>
        </p:pic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67052" y="3321015"/>
              <a:ext cx="2520000" cy="1894785"/>
            </a:xfrm>
            <a:prstGeom prst="rect">
              <a:avLst/>
            </a:prstGeom>
          </p:spPr>
        </p:pic>
        <p:sp>
          <p:nvSpPr>
            <p:cNvPr id="17" name="CaixaDeTexto 16"/>
            <p:cNvSpPr txBox="1"/>
            <p:nvPr/>
          </p:nvSpPr>
          <p:spPr>
            <a:xfrm>
              <a:off x="3282844" y="3796688"/>
              <a:ext cx="2225260" cy="141911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5945599" y="3796688"/>
              <a:ext cx="2223638" cy="131031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166230" y="5431843"/>
              <a:ext cx="1219200" cy="3429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9" name="CaixaDeTexto 18"/>
            <p:cNvSpPr txBox="1"/>
            <p:nvPr/>
          </p:nvSpPr>
          <p:spPr>
            <a:xfrm>
              <a:off x="7378690" y="5439417"/>
              <a:ext cx="790547" cy="315655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662614" y="3363181"/>
              <a:ext cx="883428" cy="35385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o explicativo retangular com cantos arredondados 20"/>
            <p:cNvSpPr/>
            <p:nvPr/>
          </p:nvSpPr>
          <p:spPr>
            <a:xfrm>
              <a:off x="4213897" y="1593363"/>
              <a:ext cx="1703598" cy="829703"/>
            </a:xfrm>
            <a:prstGeom prst="wedgeRoundRectCallout">
              <a:avLst>
                <a:gd name="adj1" fmla="val -85742"/>
                <a:gd name="adj2" fmla="val 55491"/>
                <a:gd name="adj3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Opções já constantes na versão antiga</a:t>
              </a:r>
              <a:endPara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375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6" name="Arredondar Retângulo em um Canto Diagonal 15"/>
          <p:cNvSpPr/>
          <p:nvPr/>
        </p:nvSpPr>
        <p:spPr>
          <a:xfrm>
            <a:off x="540651" y="5757352"/>
            <a:ext cx="7077308" cy="6126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adicionar mais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Gerenciais e E.E, o sistema permite a transferência de valores para cada um dos casos, na mesma tela.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77788" y="1743808"/>
            <a:ext cx="8388424" cy="3845592"/>
            <a:chOff x="377788" y="1743808"/>
            <a:chExt cx="8388424" cy="3845592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788" y="1743808"/>
              <a:ext cx="8388424" cy="384559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4" name="CaixaDeTexto 13"/>
            <p:cNvSpPr txBox="1"/>
            <p:nvPr/>
          </p:nvSpPr>
          <p:spPr>
            <a:xfrm>
              <a:off x="1619672" y="2011665"/>
              <a:ext cx="2088232" cy="3001511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860032" y="2039180"/>
              <a:ext cx="504056" cy="2955709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6519705" y="2049383"/>
              <a:ext cx="1004623" cy="2929503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3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MOVIMENTAÇÃO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42046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2204864"/>
            <a:ext cx="8465158" cy="29465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497615" y="3271549"/>
            <a:ext cx="8106833" cy="1237571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589781" y="4877357"/>
            <a:ext cx="645102" cy="26457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421178" y="5421358"/>
            <a:ext cx="8515081" cy="6126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Pesquisa de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TDs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efetivadas/não efetivadas/realizadas através de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multi-seleção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ou apenas através do uso do número da TD e do botão pesquisar, como já ocorria.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MOVIMENTAÇÃO</a:t>
            </a:r>
            <a:endParaRPr lang="pt-BR" sz="3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Consultar/Efetivar Transferência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Compromisso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41898"/>
            <a:ext cx="359999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85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1368152" y="4810706"/>
            <a:ext cx="6084168" cy="1858654"/>
            <a:chOff x="827584" y="3299147"/>
            <a:chExt cx="6084168" cy="185865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4"/>
            <a:srcRect b="52915"/>
            <a:stretch/>
          </p:blipFill>
          <p:spPr>
            <a:xfrm>
              <a:off x="827584" y="3299147"/>
              <a:ext cx="6084168" cy="185865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Retângulo 4"/>
            <p:cNvSpPr/>
            <p:nvPr/>
          </p:nvSpPr>
          <p:spPr>
            <a:xfrm>
              <a:off x="2964964" y="4037940"/>
              <a:ext cx="1440160" cy="360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CaixaDeTexto 11"/>
          <p:cNvSpPr txBox="1"/>
          <p:nvPr/>
        </p:nvSpPr>
        <p:spPr>
          <a:xfrm>
            <a:off x="1302990" y="2277261"/>
            <a:ext cx="281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ANTES</a:t>
            </a:r>
            <a:endParaRPr lang="en-US" sz="1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302990" y="4556561"/>
            <a:ext cx="2816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ATUALIZAÇÃO</a:t>
            </a:r>
            <a:endParaRPr lang="en-US" sz="12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1360140" y="2497094"/>
            <a:ext cx="6084168" cy="1944216"/>
            <a:chOff x="891580" y="2504119"/>
            <a:chExt cx="6084168" cy="194421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 rotWithShape="1">
            <a:blip r:embed="rId5"/>
            <a:srcRect b="14957"/>
            <a:stretch/>
          </p:blipFill>
          <p:spPr>
            <a:xfrm>
              <a:off x="891580" y="2504119"/>
              <a:ext cx="6084168" cy="1944216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3017922" y="3212976"/>
              <a:ext cx="623307" cy="36004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17158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Incluir previsão ou reserva a partir do E.E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rredondar Retângulo em um Canto Diagonal 10"/>
          <p:cNvSpPr/>
          <p:nvPr/>
        </p:nvSpPr>
        <p:spPr>
          <a:xfrm>
            <a:off x="297501" y="6000770"/>
            <a:ext cx="8515081" cy="61268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do E.E, o sistema busca todos os </a:t>
            </a:r>
            <a:r>
              <a:rPr lang="pt-BR" sz="1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possuem aquele(s) E.E cadastrado – desde que o usuário possua acesso ao CO para visualização.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92" y="2106476"/>
            <a:ext cx="8316416" cy="37673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064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Objetivos</a:t>
            </a:r>
            <a:r>
              <a:rPr lang="es-ES" altLang="pt-BR" dirty="0"/>
              <a:t> 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da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versão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– 2.0.0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499" y="1821049"/>
            <a:ext cx="8229600" cy="4325112"/>
          </a:xfrm>
        </p:spPr>
        <p:txBody>
          <a:bodyPr>
            <a:noAutofit/>
          </a:bodyPr>
          <a:lstStyle/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Facilitar 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a utilização do sistema, direcionando o usuário na utilização dos recursos do orçamento gerencial, conforme o acesso ao dado (não exigindo mais a memorização do código de todos os </a:t>
            </a:r>
            <a:r>
              <a:rPr lang="pt-BR" altLang="pt-BR" dirty="0" err="1">
                <a:latin typeface="Calibri" panose="020F0502020204030204" pitchFamily="34" charset="0"/>
                <a:cs typeface="Calibri" panose="020F0502020204030204" pitchFamily="34" charset="0"/>
              </a:rPr>
              <a:t>C.O.s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 que o usuário trabalha), considerando a necessidade de trabalhar com superávit em convênios a partir de 2019;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Auxiliar a análise e avaliação do orçamento total da unidade/órgão independente da fonte de recurso:</a:t>
            </a:r>
          </a:p>
          <a:p>
            <a:pPr lvl="1"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Respondendo uma pergunta clássica: que </a:t>
            </a:r>
            <a:r>
              <a:rPr lang="pt-BR" altLang="pt-BR" sz="28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recurso orçamentário irei </a:t>
            </a:r>
            <a:r>
              <a:rPr lang="pt-BR" alt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executar esta despesa?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90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12" y="2786123"/>
            <a:ext cx="8413200" cy="381122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087" y="2416161"/>
            <a:ext cx="5127360" cy="1156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Retângulo 21"/>
          <p:cNvSpPr/>
          <p:nvPr/>
        </p:nvSpPr>
        <p:spPr>
          <a:xfrm>
            <a:off x="755576" y="3440281"/>
            <a:ext cx="2376264" cy="31216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3" name="Seta em curva para a direita 12"/>
          <p:cNvSpPr/>
          <p:nvPr/>
        </p:nvSpPr>
        <p:spPr>
          <a:xfrm rot="13812667" flipH="1">
            <a:off x="2831440" y="1799086"/>
            <a:ext cx="594840" cy="1745890"/>
          </a:xfrm>
          <a:prstGeom prst="curvedRightArrow">
            <a:avLst>
              <a:gd name="adj1" fmla="val 25000"/>
              <a:gd name="adj2" fmla="val 50000"/>
              <a:gd name="adj3" fmla="val 352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4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32" y="2568819"/>
            <a:ext cx="8229600" cy="37280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grpSp>
        <p:nvGrpSpPr>
          <p:cNvPr id="15" name="Grupo 14"/>
          <p:cNvGrpSpPr/>
          <p:nvPr/>
        </p:nvGrpSpPr>
        <p:grpSpPr>
          <a:xfrm>
            <a:off x="853473" y="2327140"/>
            <a:ext cx="5003185" cy="1374772"/>
            <a:chOff x="853473" y="2327140"/>
            <a:chExt cx="5003185" cy="1374772"/>
          </a:xfrm>
        </p:grpSpPr>
        <p:grpSp>
          <p:nvGrpSpPr>
            <p:cNvPr id="9" name="Grupo 8"/>
            <p:cNvGrpSpPr/>
            <p:nvPr/>
          </p:nvGrpSpPr>
          <p:grpSpPr>
            <a:xfrm>
              <a:off x="853473" y="2593980"/>
              <a:ext cx="5003185" cy="1107932"/>
              <a:chOff x="827584" y="3189415"/>
              <a:chExt cx="4676324" cy="926861"/>
            </a:xfrm>
          </p:grpSpPr>
          <p:pic>
            <p:nvPicPr>
              <p:cNvPr id="5" name="Imagem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39398" y="3189415"/>
                <a:ext cx="2364510" cy="75931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2" name="Retângulo 11"/>
              <p:cNvSpPr/>
              <p:nvPr/>
            </p:nvSpPr>
            <p:spPr>
              <a:xfrm>
                <a:off x="827584" y="3924345"/>
                <a:ext cx="1800200" cy="191931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Seta em curva para a direita 13"/>
            <p:cNvSpPr/>
            <p:nvPr/>
          </p:nvSpPr>
          <p:spPr>
            <a:xfrm rot="13854000" flipH="1">
              <a:off x="2308429" y="1856255"/>
              <a:ext cx="678214" cy="1619983"/>
            </a:xfrm>
            <a:prstGeom prst="curvedRightArrow">
              <a:avLst>
                <a:gd name="adj1" fmla="val 25000"/>
                <a:gd name="adj2" fmla="val 50000"/>
                <a:gd name="adj3" fmla="val 3522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0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88" y="2934275"/>
            <a:ext cx="7189200" cy="325675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6866" y="2920573"/>
            <a:ext cx="5939630" cy="1313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523874" y="4168348"/>
            <a:ext cx="3472061" cy="37926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2" name="Seta em curva para a direita 11"/>
          <p:cNvSpPr/>
          <p:nvPr/>
        </p:nvSpPr>
        <p:spPr>
          <a:xfrm rot="14393898" flipH="1">
            <a:off x="1635948" y="1650309"/>
            <a:ext cx="975087" cy="2742873"/>
          </a:xfrm>
          <a:prstGeom prst="curvedRightArrow">
            <a:avLst>
              <a:gd name="adj1" fmla="val 25000"/>
              <a:gd name="adj2" fmla="val 50000"/>
              <a:gd name="adj3" fmla="val 352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7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820690"/>
            <a:ext cx="8149155" cy="4251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tângulo 3"/>
          <p:cNvSpPr/>
          <p:nvPr/>
        </p:nvSpPr>
        <p:spPr>
          <a:xfrm>
            <a:off x="457200" y="3500329"/>
            <a:ext cx="4402832" cy="28871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3588482" y="2564904"/>
            <a:ext cx="3359782" cy="829703"/>
          </a:xfrm>
          <a:prstGeom prst="wedgeRoundRectCallout">
            <a:avLst>
              <a:gd name="adj1" fmla="val -95806"/>
              <a:gd name="adj2" fmla="val 8028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Novos filtros: Exibe 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E.E com ou sem 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saldo e “somente saldo negativo na conta gerencial”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953248" y="5803701"/>
            <a:ext cx="479060" cy="27575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6012160" y="5057703"/>
            <a:ext cx="1967036" cy="631830"/>
          </a:xfrm>
          <a:prstGeom prst="wedgeRoundRectCallout">
            <a:avLst>
              <a:gd name="adj1" fmla="val -95806"/>
              <a:gd name="adj2" fmla="val 8028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10, 25, 50 ou 100 registros</a:t>
            </a:r>
          </a:p>
        </p:txBody>
      </p:sp>
    </p:spTree>
    <p:extLst>
      <p:ext uri="{BB962C8B-B14F-4D97-AF65-F5344CB8AC3E}">
        <p14:creationId xmlns:p14="http://schemas.microsoft.com/office/powerpoint/2010/main" val="335834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713" y="2780928"/>
            <a:ext cx="7252533" cy="36838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3667" y="2909231"/>
            <a:ext cx="3571875" cy="2295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tângulo 14"/>
          <p:cNvSpPr/>
          <p:nvPr/>
        </p:nvSpPr>
        <p:spPr>
          <a:xfrm>
            <a:off x="525780" y="4673675"/>
            <a:ext cx="3219978" cy="3494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7" name="Seta em curva para a direita 16"/>
          <p:cNvSpPr/>
          <p:nvPr/>
        </p:nvSpPr>
        <p:spPr>
          <a:xfrm rot="14393898" flipH="1">
            <a:off x="2338382" y="1399320"/>
            <a:ext cx="1311883" cy="3605475"/>
          </a:xfrm>
          <a:prstGeom prst="curvedRightArrow">
            <a:avLst>
              <a:gd name="adj1" fmla="val 25000"/>
              <a:gd name="adj2" fmla="val 50000"/>
              <a:gd name="adj3" fmla="val 352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o explicativo retangular com cantos arredondados 17"/>
          <p:cNvSpPr/>
          <p:nvPr/>
        </p:nvSpPr>
        <p:spPr>
          <a:xfrm>
            <a:off x="6795596" y="2446538"/>
            <a:ext cx="1967036" cy="631830"/>
          </a:xfrm>
          <a:prstGeom prst="wedgeRoundRectCallout">
            <a:avLst>
              <a:gd name="adj1" fmla="val -95806"/>
              <a:gd name="adj2" fmla="val 80288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Exibe todos os E.E cadastrados naquele CO/Convênio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204702" y="3221028"/>
            <a:ext cx="3103602" cy="18021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grpSp>
        <p:nvGrpSpPr>
          <p:cNvPr id="9" name="Grupo 8"/>
          <p:cNvGrpSpPr/>
          <p:nvPr/>
        </p:nvGrpSpPr>
        <p:grpSpPr>
          <a:xfrm>
            <a:off x="421128" y="1944555"/>
            <a:ext cx="8631093" cy="4543305"/>
            <a:chOff x="421128" y="1944555"/>
            <a:chExt cx="8631093" cy="4543305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5"/>
            <a:srcRect t="8535"/>
            <a:stretch/>
          </p:blipFill>
          <p:spPr>
            <a:xfrm>
              <a:off x="421128" y="2636912"/>
              <a:ext cx="8265672" cy="3850948"/>
            </a:xfrm>
            <a:prstGeom prst="rect">
              <a:avLst/>
            </a:prstGeom>
          </p:spPr>
        </p:pic>
        <p:sp>
          <p:nvSpPr>
            <p:cNvPr id="5" name="Retângulo 4"/>
            <p:cNvSpPr/>
            <p:nvPr/>
          </p:nvSpPr>
          <p:spPr>
            <a:xfrm>
              <a:off x="1115616" y="3071824"/>
              <a:ext cx="7272808" cy="41592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Imagem 9"/>
            <p:cNvPicPr>
              <a:picLocks noChangeAspect="1"/>
            </p:cNvPicPr>
            <p:nvPr/>
          </p:nvPicPr>
          <p:blipFill rotWithShape="1">
            <a:blip r:embed="rId6"/>
            <a:srcRect l="39211" t="1471" r="29126" b="20286"/>
            <a:stretch/>
          </p:blipFill>
          <p:spPr>
            <a:xfrm>
              <a:off x="5955988" y="1944555"/>
              <a:ext cx="2895178" cy="100043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5" name="Imagem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9471" y="5496514"/>
              <a:ext cx="2952750" cy="4762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7" name="Retângulo 16"/>
            <p:cNvSpPr/>
            <p:nvPr/>
          </p:nvSpPr>
          <p:spPr>
            <a:xfrm>
              <a:off x="5167058" y="6274335"/>
              <a:ext cx="1894603" cy="21352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eta em curva para a direita 18"/>
            <p:cNvSpPr/>
            <p:nvPr/>
          </p:nvSpPr>
          <p:spPr>
            <a:xfrm rot="14393898" flipH="1">
              <a:off x="5617783" y="4796981"/>
              <a:ext cx="576857" cy="1630238"/>
            </a:xfrm>
            <a:prstGeom prst="curvedRightArrow">
              <a:avLst>
                <a:gd name="adj1" fmla="val 25000"/>
                <a:gd name="adj2" fmla="val 50000"/>
                <a:gd name="adj3" fmla="val 3522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Seta em curva para a direita 17"/>
          <p:cNvSpPr/>
          <p:nvPr/>
        </p:nvSpPr>
        <p:spPr>
          <a:xfrm rot="14701557" flipH="1">
            <a:off x="4619089" y="954983"/>
            <a:ext cx="974856" cy="2368317"/>
          </a:xfrm>
          <a:prstGeom prst="curvedRightArrow">
            <a:avLst>
              <a:gd name="adj1" fmla="val 25000"/>
              <a:gd name="adj2" fmla="val 50000"/>
              <a:gd name="adj3" fmla="val 35221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8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465172" y="2060848"/>
            <a:ext cx="8283292" cy="4464496"/>
            <a:chOff x="465172" y="2862744"/>
            <a:chExt cx="7240120" cy="3662600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172" y="2862744"/>
              <a:ext cx="6203032" cy="36626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Retângulo 4"/>
            <p:cNvSpPr/>
            <p:nvPr/>
          </p:nvSpPr>
          <p:spPr>
            <a:xfrm>
              <a:off x="465172" y="3368848"/>
              <a:ext cx="6203032" cy="2502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eta em curva para a esquerda 8"/>
            <p:cNvSpPr/>
            <p:nvPr/>
          </p:nvSpPr>
          <p:spPr>
            <a:xfrm>
              <a:off x="6735918" y="3378373"/>
              <a:ext cx="969374" cy="3096344"/>
            </a:xfrm>
            <a:prstGeom prst="curvedLef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2676129" y="5959649"/>
              <a:ext cx="1806518" cy="19683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683568" y="6150974"/>
              <a:ext cx="1440160" cy="13780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580534" y="6346117"/>
              <a:ext cx="2906618" cy="173405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54999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grpSp>
        <p:nvGrpSpPr>
          <p:cNvPr id="25" name="Grupo 24"/>
          <p:cNvGrpSpPr/>
          <p:nvPr/>
        </p:nvGrpSpPr>
        <p:grpSpPr>
          <a:xfrm>
            <a:off x="323528" y="2132857"/>
            <a:ext cx="8676593" cy="3979628"/>
            <a:chOff x="412255" y="2715470"/>
            <a:chExt cx="8615350" cy="3199779"/>
          </a:xfrm>
        </p:grpSpPr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2255" y="2715470"/>
              <a:ext cx="8615350" cy="31997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Retângulo 21"/>
            <p:cNvSpPr/>
            <p:nvPr/>
          </p:nvSpPr>
          <p:spPr>
            <a:xfrm>
              <a:off x="3851920" y="5651723"/>
              <a:ext cx="1944216" cy="25400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tângulo 22"/>
            <p:cNvSpPr/>
            <p:nvPr/>
          </p:nvSpPr>
          <p:spPr>
            <a:xfrm>
              <a:off x="428625" y="4353458"/>
              <a:ext cx="8524824" cy="227669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439664" y="3140968"/>
              <a:ext cx="8524824" cy="315578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9473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grpSp>
        <p:nvGrpSpPr>
          <p:cNvPr id="11" name="Grupo 10"/>
          <p:cNvGrpSpPr/>
          <p:nvPr/>
        </p:nvGrpSpPr>
        <p:grpSpPr>
          <a:xfrm>
            <a:off x="-33192" y="1933565"/>
            <a:ext cx="9069688" cy="4784070"/>
            <a:chOff x="-33192" y="1933565"/>
            <a:chExt cx="9069688" cy="4784070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2599" y="2565395"/>
              <a:ext cx="5281112" cy="41522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6"/>
            <a:srcRect l="49790" t="-1" r="6699" b="2558"/>
            <a:stretch/>
          </p:blipFill>
          <p:spPr>
            <a:xfrm>
              <a:off x="183941" y="3634427"/>
              <a:ext cx="1152128" cy="59400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5" name="Chave direita 4"/>
            <p:cNvSpPr/>
            <p:nvPr/>
          </p:nvSpPr>
          <p:spPr>
            <a:xfrm>
              <a:off x="6687443" y="3992179"/>
              <a:ext cx="380315" cy="2304256"/>
            </a:xfrm>
            <a:prstGeom prst="rightBrace">
              <a:avLst>
                <a:gd name="adj1" fmla="val 8333"/>
                <a:gd name="adj2" fmla="val 48470"/>
              </a:avLst>
            </a:prstGeom>
            <a:noFill/>
            <a:ln w="571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aixaDeTexto 8"/>
            <p:cNvSpPr txBox="1"/>
            <p:nvPr/>
          </p:nvSpPr>
          <p:spPr>
            <a:xfrm>
              <a:off x="7164288" y="4242501"/>
              <a:ext cx="1872208" cy="1349633"/>
            </a:xfrm>
            <a:prstGeom prst="round2DiagRect">
              <a:avLst>
                <a:gd name="adj1" fmla="val 43240"/>
                <a:gd name="adj2" fmla="val 0"/>
              </a:avLst>
            </a:prstGeom>
            <a:solidFill>
              <a:schemeClr val="accent6"/>
            </a:solidFill>
            <a:ln w="19050"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Todos os campos dos “Dados orçamentários” já aparecem preenchidos</a:t>
              </a:r>
              <a:endParaRPr lang="en-US" sz="1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1414282" y="2565394"/>
              <a:ext cx="5333933" cy="1025971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5818252" y="6451881"/>
              <a:ext cx="504056" cy="265753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o explicativo retangular com cantos arredondados 15"/>
            <p:cNvSpPr/>
            <p:nvPr/>
          </p:nvSpPr>
          <p:spPr>
            <a:xfrm>
              <a:off x="6325324" y="1933565"/>
              <a:ext cx="1967036" cy="631830"/>
            </a:xfrm>
            <a:prstGeom prst="wedgeRoundRectCallout">
              <a:avLst>
                <a:gd name="adj1" fmla="val -95806"/>
                <a:gd name="adj2" fmla="val 80288"/>
                <a:gd name="adj3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Necessário o preenchimento dos dados faltantes</a:t>
              </a:r>
            </a:p>
          </p:txBody>
        </p:sp>
        <p:sp>
          <p:nvSpPr>
            <p:cNvPr id="19" name="Seta em curva para a direita 18"/>
            <p:cNvSpPr/>
            <p:nvPr/>
          </p:nvSpPr>
          <p:spPr>
            <a:xfrm rot="14701557" flipH="1">
              <a:off x="669765" y="1561859"/>
              <a:ext cx="988103" cy="2394018"/>
            </a:xfrm>
            <a:prstGeom prst="curvedRightArrow">
              <a:avLst>
                <a:gd name="adj1" fmla="val 25000"/>
                <a:gd name="adj2" fmla="val 50000"/>
                <a:gd name="adj3" fmla="val 35221"/>
              </a:avLst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21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Incluir previsão ou reserva a partir do C.O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071321"/>
            <a:ext cx="8600400" cy="38160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346368" y="5859140"/>
            <a:ext cx="7085677" cy="817245"/>
          </a:xfrm>
          <a:prstGeom prst="roundRect">
            <a:avLst/>
          </a:prstGeom>
          <a:solidFill>
            <a:schemeClr val="accent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partir do C.O, o sistema solicita ao usuário o preenchimento do Programa Gerencial e do E.E (opcionais) e filtra os registros com ou sem saldo gerencial. O restante do procedimento é igual do 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 </a:t>
            </a:r>
            <a:r>
              <a:rPr lang="pt-BR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partir do 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E.E”</a:t>
            </a:r>
            <a:endParaRPr lang="pt-BR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2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Visão Sistêmica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da versão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2.0.0;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Tipos 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Perfis </a:t>
            </a:r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acesso;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Implantação.</a:t>
            </a:r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8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492676" y="2606483"/>
            <a:ext cx="8588464" cy="2635204"/>
            <a:chOff x="492676" y="2606483"/>
            <a:chExt cx="8588464" cy="263520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5"/>
            <a:srcRect t="43613"/>
            <a:stretch/>
          </p:blipFill>
          <p:spPr>
            <a:xfrm>
              <a:off x="492676" y="2606483"/>
              <a:ext cx="8588464" cy="1861981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6"/>
            <a:srcRect r="46458" b="2913"/>
            <a:stretch/>
          </p:blipFill>
          <p:spPr>
            <a:xfrm>
              <a:off x="2104276" y="4825549"/>
              <a:ext cx="6624736" cy="41613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5" name="CaixaDeTexto 14"/>
            <p:cNvSpPr txBox="1"/>
            <p:nvPr/>
          </p:nvSpPr>
          <p:spPr>
            <a:xfrm>
              <a:off x="2076852" y="4070180"/>
              <a:ext cx="1868780" cy="28803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Seta em curva para a direita 16"/>
            <p:cNvSpPr/>
            <p:nvPr/>
          </p:nvSpPr>
          <p:spPr>
            <a:xfrm>
              <a:off x="1378002" y="4091555"/>
              <a:ext cx="653290" cy="1079880"/>
            </a:xfrm>
            <a:prstGeom prst="curv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443611" y="5598772"/>
            <a:ext cx="6988433" cy="1055608"/>
          </a:xfrm>
          <a:prstGeom prst="roundRect">
            <a:avLst/>
          </a:prstGeom>
          <a:solidFill>
            <a:schemeClr val="accent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o usuário deseje, há a possibilidade de transferência entre Contas Locais. O usuário realizará as transferências entre </a:t>
            </a:r>
            <a:r>
              <a:rPr lang="pt-BR" sz="14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CLs</a:t>
            </a:r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necessárias e, após conclusão, basta retornar a página de emissão de Reserva/Previsão/Compromisso e prosseguir com a finalização de seu trabalho.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1520" y="1748491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Procedimento em caso de necessidade de Transferência (entre Contas Locais)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4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13" y="2204774"/>
            <a:ext cx="8473875" cy="3873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27812" y="2852936"/>
            <a:ext cx="8458987" cy="1008112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23528" y="5920077"/>
            <a:ext cx="6988433" cy="817245"/>
          </a:xfrm>
          <a:prstGeom prst="roundRect">
            <a:avLst/>
          </a:prstGeom>
          <a:solidFill>
            <a:schemeClr val="accent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Mesma tela do sistema antigo, porém com algumas informações já preenchidas por padrão: CO, CL, Transferência interna e Débito no destino (baseado no preenchimento anterior pelo usuário)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27869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0" y="2492897"/>
            <a:ext cx="9144000" cy="3139190"/>
            <a:chOff x="0" y="2709081"/>
            <a:chExt cx="9144000" cy="252011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2709081"/>
              <a:ext cx="9144000" cy="15393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5012" y="4418227"/>
              <a:ext cx="3114675" cy="2762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0" name="Seta em curva para a direita 9"/>
            <p:cNvSpPr/>
            <p:nvPr/>
          </p:nvSpPr>
          <p:spPr>
            <a:xfrm rot="3610995">
              <a:off x="1949379" y="2099339"/>
              <a:ext cx="973215" cy="2498042"/>
            </a:xfrm>
            <a:prstGeom prst="curvedRightArrow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o explicativo retangular com cantos arredondados 12"/>
            <p:cNvSpPr/>
            <p:nvPr/>
          </p:nvSpPr>
          <p:spPr>
            <a:xfrm>
              <a:off x="4871972" y="3852036"/>
              <a:ext cx="3876492" cy="1377164"/>
            </a:xfrm>
            <a:prstGeom prst="wedgeRoundRectCallout">
              <a:avLst>
                <a:gd name="adj1" fmla="val -89047"/>
                <a:gd name="adj2" fmla="val -6138"/>
                <a:gd name="adj3" fmla="val 16667"/>
              </a:avLst>
            </a:prstGeom>
            <a:solidFill>
              <a:schemeClr val="accent6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Através dessas opções, o usuário é direcionado à tela de transferência/remanejamento, para realizar os ajustes necessários, porém ele pode retornar a tela de previsão/reserva/compromisso sem perder os dados já informados.</a:t>
              </a:r>
              <a:endParaRPr lang="en-US" sz="1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Arredondar Retângulo em um Canto Diagonal 13"/>
          <p:cNvSpPr/>
          <p:nvPr/>
        </p:nvSpPr>
        <p:spPr>
          <a:xfrm>
            <a:off x="375012" y="5733256"/>
            <a:ext cx="7077308" cy="94312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Após as devidas transferências/remanejamentos, o usuário pode prosseguir com a reserva/previsão dos recursos.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PREVISÃO/RESERVA</a:t>
            </a:r>
            <a:endParaRPr lang="pt-BR" sz="32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51520" y="1748491"/>
            <a:ext cx="8568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Procedimento em caso de necessidade de Transferência (entre </a:t>
            </a:r>
            <a:r>
              <a:rPr lang="pt-B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COs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6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F.P.Gs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e/ou E.E)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4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Orçamentário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Atualizações gerais;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 Local;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Movimentação;</a:t>
            </a:r>
          </a:p>
          <a:p>
            <a:endParaRPr lang="pt-BR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Previsão/Reserva;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Compromisso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3074" name="Picture 2" descr="Resultado de imagem para empenho public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28" y="4077072"/>
            <a:ext cx="3600000" cy="1334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Compromisso/Empenho	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Incluir com previsão ou Reserva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01" y="2204864"/>
            <a:ext cx="872819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285824" y="3140968"/>
            <a:ext cx="8534648" cy="158417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201" y="4935722"/>
            <a:ext cx="8728198" cy="161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>
            <a:off x="285824" y="5159055"/>
            <a:ext cx="8534648" cy="87649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403648" y="3356992"/>
            <a:ext cx="864096" cy="257266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Seta em curva para a direita 15"/>
          <p:cNvSpPr/>
          <p:nvPr/>
        </p:nvSpPr>
        <p:spPr>
          <a:xfrm rot="380723" flipH="1">
            <a:off x="2232642" y="3396810"/>
            <a:ext cx="1013843" cy="2173560"/>
          </a:xfrm>
          <a:prstGeom prst="curvedRightArrow">
            <a:avLst>
              <a:gd name="adj1" fmla="val 23097"/>
              <a:gd name="adj2" fmla="val 41482"/>
              <a:gd name="adj3" fmla="val 2218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7"/>
          <a:srcRect r="50357"/>
          <a:stretch/>
        </p:blipFill>
        <p:spPr>
          <a:xfrm>
            <a:off x="5946987" y="1006963"/>
            <a:ext cx="2397680" cy="27506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Seta em curva para a direita 16"/>
          <p:cNvSpPr/>
          <p:nvPr/>
        </p:nvSpPr>
        <p:spPr>
          <a:xfrm rot="1933744">
            <a:off x="4520356" y="827884"/>
            <a:ext cx="852224" cy="2385329"/>
          </a:xfrm>
          <a:prstGeom prst="curvedRightArrow">
            <a:avLst>
              <a:gd name="adj1" fmla="val 23097"/>
              <a:gd name="adj2" fmla="val 41482"/>
              <a:gd name="adj3" fmla="val 42306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01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Compromisso/Empenho	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Mudanças no menu de opções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587" y="2077545"/>
            <a:ext cx="8420854" cy="22629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01" y="4504488"/>
            <a:ext cx="8425840" cy="22785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aixaDeTexto 9"/>
          <p:cNvSpPr txBox="1"/>
          <p:nvPr/>
        </p:nvSpPr>
        <p:spPr>
          <a:xfrm>
            <a:off x="4350643" y="2689869"/>
            <a:ext cx="2736304" cy="504057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726954" y="5013176"/>
            <a:ext cx="2376264" cy="79208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Seta em curva para a direita 12"/>
          <p:cNvSpPr/>
          <p:nvPr/>
        </p:nvSpPr>
        <p:spPr>
          <a:xfrm rot="1252029" flipH="1">
            <a:off x="6558451" y="2932209"/>
            <a:ext cx="1416587" cy="3073269"/>
          </a:xfrm>
          <a:prstGeom prst="curvedRightArrow">
            <a:avLst>
              <a:gd name="adj1" fmla="val 19434"/>
              <a:gd name="adj2" fmla="val 41552"/>
              <a:gd name="adj3" fmla="val 22554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4871972" y="3916621"/>
            <a:ext cx="2076292" cy="744834"/>
          </a:xfrm>
          <a:prstGeom prst="wedgeRoundRectCallout">
            <a:avLst>
              <a:gd name="adj1" fmla="val -57301"/>
              <a:gd name="adj2" fmla="val 9360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opções levam às mesmas tela de “Previsão/Reserva”, a partir do E.E ou do CO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Compromisso/Empenho	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Alterações no layout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5"/>
          <a:srcRect b="10353"/>
          <a:stretch/>
        </p:blipFill>
        <p:spPr>
          <a:xfrm>
            <a:off x="370384" y="2087045"/>
            <a:ext cx="8450088" cy="22780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896" y="4437113"/>
            <a:ext cx="8448575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Seta em curva para a direita 14"/>
          <p:cNvSpPr/>
          <p:nvPr/>
        </p:nvSpPr>
        <p:spPr>
          <a:xfrm flipH="1">
            <a:off x="3848153" y="2282806"/>
            <a:ext cx="1013843" cy="3234425"/>
          </a:xfrm>
          <a:prstGeom prst="curvedRightArrow">
            <a:avLst>
              <a:gd name="adj1" fmla="val 23097"/>
              <a:gd name="adj2" fmla="val 41482"/>
              <a:gd name="adj3" fmla="val 22182"/>
            </a:avLst>
          </a:prstGeom>
          <a:solidFill>
            <a:schemeClr val="accent6"/>
          </a:solidFill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o explicativo retangular com cantos arredondados 15"/>
          <p:cNvSpPr/>
          <p:nvPr/>
        </p:nvSpPr>
        <p:spPr>
          <a:xfrm>
            <a:off x="4871972" y="3916621"/>
            <a:ext cx="2076292" cy="744834"/>
          </a:xfrm>
          <a:prstGeom prst="wedgeRoundRectCallout">
            <a:avLst>
              <a:gd name="adj1" fmla="val -57301"/>
              <a:gd name="adj2" fmla="val 93609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tela atual leva à tela de compromisso 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7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Compromisso/Empenho	</a:t>
            </a:r>
            <a:endParaRPr lang="pt-BR" sz="3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51520" y="1748490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Alterações no layout (compromisso em lote)</a:t>
            </a:r>
            <a:endParaRPr lang="en-US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558822" y="2204864"/>
            <a:ext cx="7946154" cy="4024504"/>
            <a:chOff x="558822" y="2204864"/>
            <a:chExt cx="8026356" cy="4350162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2" y="2204864"/>
              <a:ext cx="8026356" cy="435016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" name="CaixaDeTexto 6"/>
            <p:cNvSpPr txBox="1"/>
            <p:nvPr/>
          </p:nvSpPr>
          <p:spPr>
            <a:xfrm>
              <a:off x="570252" y="6286460"/>
              <a:ext cx="556794" cy="21951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2339752" y="4497690"/>
              <a:ext cx="3651262" cy="299462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804724" y="2924944"/>
              <a:ext cx="7704856" cy="298787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3779912" y="3573016"/>
              <a:ext cx="1872208" cy="216024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1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Arredondar Retângulo em um Canto Diagonal 11"/>
          <p:cNvSpPr/>
          <p:nvPr/>
        </p:nvSpPr>
        <p:spPr>
          <a:xfrm>
            <a:off x="1382530" y="6164637"/>
            <a:ext cx="6861284" cy="553204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Campos que virão preenchidos automaticamente pelo sistema através da inserção dos dados na primeira tela (através do E.E ou CO)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o explicativo retangular com cantos arredondados 12"/>
          <p:cNvSpPr/>
          <p:nvPr/>
        </p:nvSpPr>
        <p:spPr>
          <a:xfrm>
            <a:off x="1127556" y="5395748"/>
            <a:ext cx="1428220" cy="520491"/>
          </a:xfrm>
          <a:prstGeom prst="wedgeRoundRectCallout">
            <a:avLst>
              <a:gd name="adj1" fmla="val -69305"/>
              <a:gd name="adj2" fmla="val 54081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Opção “voltar” na versão atualizada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 explicativo retangular com cantos arredondados 13"/>
          <p:cNvSpPr/>
          <p:nvPr/>
        </p:nvSpPr>
        <p:spPr>
          <a:xfrm>
            <a:off x="5076056" y="2188978"/>
            <a:ext cx="1428220" cy="520491"/>
          </a:xfrm>
          <a:prstGeom prst="wedgeRoundRectCallout">
            <a:avLst>
              <a:gd name="adj1" fmla="val -188549"/>
              <a:gd name="adj2" fmla="val 65061"/>
              <a:gd name="adj3" fmla="val 16667"/>
            </a:avLst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Tela igual à anterior</a:t>
            </a:r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2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Dúvidas?</a:t>
            </a:r>
            <a:endParaRPr lang="pt-BR" b="1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912640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18184"/>
            <a:ext cx="8229600" cy="46582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Remanejamento, transferência, dotação gerencial ou legal do orçamento da Unicamp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ramal 14544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Orçamento gerencial, transferências, previsão</a:t>
            </a:r>
            <a:r>
              <a:rPr lang="pt-BR" sz="1600" b="1" dirty="0">
                <a:latin typeface="Calibri" panose="020F0502020204030204" pitchFamily="34" charset="0"/>
                <a:cs typeface="Calibri" panose="020F0502020204030204" pitchFamily="34" charset="0"/>
              </a:rPr>
              <a:t>, reserva e </a:t>
            </a: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compromissos orçamentários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ramal 14431</a:t>
            </a: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Empenho e convênios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 ramal 14413</a:t>
            </a:r>
          </a:p>
          <a:p>
            <a:pPr marL="109728" indent="0">
              <a:buNone/>
            </a:pPr>
            <a:endParaRPr lang="pt-BR" sz="1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r>
              <a:rPr lang="pt-BR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Apresentado por:</a:t>
            </a:r>
          </a:p>
          <a:p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Juliana </a:t>
            </a:r>
            <a:r>
              <a:rPr lang="pt-BR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Asbahr</a:t>
            </a: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DFC/DGA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Tânia Regina Ramires Bezerra – Informática/DGA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Valéria Pimentel – Apoio Orçamentário/DGA</a:t>
            </a:r>
          </a:p>
          <a:p>
            <a:pPr marL="109728" indent="0">
              <a:buNone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sz="1700" i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>
              <a:buNone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306" y="6063697"/>
            <a:ext cx="549849" cy="61268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6112484"/>
            <a:ext cx="637033" cy="515113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Contato</a:t>
            </a:r>
            <a:endParaRPr lang="pt-BR" b="1" dirty="0"/>
          </a:p>
        </p:txBody>
      </p:sp>
      <p:pic>
        <p:nvPicPr>
          <p:cNvPr id="10" name="Picture 6" descr="Resultado de imagem para conta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94" y="4011937"/>
            <a:ext cx="3198886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3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Tipo de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Acesso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–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Orçamento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&amp;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Execução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da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Despesa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/>
            </a:r>
            <a:b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</a:b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7207" y="4558925"/>
            <a:ext cx="7200900" cy="2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78" tIns="41140" rIns="82278" bIns="41140">
            <a:spAutoFit/>
          </a:bodyPr>
          <a:lstStyle>
            <a:lvl1pPr marL="2857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Tipo de Execução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Convênio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Órgão/Unidade (relacionado ao Centro Orçamentário)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Centro Orçamentário*</a:t>
            </a:r>
            <a:endParaRPr lang="pt-BR" altLang="pt-BR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>
                <a:srgbClr val="C00000"/>
              </a:buClr>
            </a:pPr>
            <a:endParaRPr lang="pt-BR" altLang="pt-BR" b="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Clr>
                <a:srgbClr val="C00000"/>
              </a:buClr>
            </a:pPr>
            <a:r>
              <a:rPr lang="pt-BR" altLang="pt-BR" b="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Utilizar como exceção</a:t>
            </a:r>
            <a:endParaRPr lang="pt-BR" altLang="pt-BR" b="0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27488" y="2996952"/>
            <a:ext cx="316835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Centro </a:t>
            </a:r>
          </a:p>
          <a:p>
            <a:pPr algn="ctr"/>
            <a:r>
              <a:rPr lang="pt-BR" b="1" dirty="0" smtClean="0"/>
              <a:t>Orçamentário</a:t>
            </a:r>
            <a:endParaRPr lang="pt-BR" b="1" dirty="0"/>
          </a:p>
        </p:txBody>
      </p:sp>
      <p:sp>
        <p:nvSpPr>
          <p:cNvPr id="6" name="Texto Explicativo 2 5"/>
          <p:cNvSpPr/>
          <p:nvPr/>
        </p:nvSpPr>
        <p:spPr bwMode="auto">
          <a:xfrm>
            <a:off x="449988" y="2061987"/>
            <a:ext cx="1940380" cy="445757"/>
          </a:xfrm>
          <a:prstGeom prst="borderCallout2">
            <a:avLst>
              <a:gd name="adj1" fmla="val 111993"/>
              <a:gd name="adj2" fmla="val 48967"/>
              <a:gd name="adj3" fmla="val 167939"/>
              <a:gd name="adj4" fmla="val 48666"/>
              <a:gd name="adj5" fmla="val 289661"/>
              <a:gd name="adj6" fmla="val 115057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Tipo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 de Execução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7" name="Texto Explicativo 2 6"/>
          <p:cNvSpPr/>
          <p:nvPr/>
        </p:nvSpPr>
        <p:spPr bwMode="auto">
          <a:xfrm>
            <a:off x="445765" y="4099368"/>
            <a:ext cx="2160240" cy="417944"/>
          </a:xfrm>
          <a:prstGeom prst="borderCallout2">
            <a:avLst>
              <a:gd name="adj1" fmla="val 40979"/>
              <a:gd name="adj2" fmla="val 100598"/>
              <a:gd name="adj3" fmla="val 39122"/>
              <a:gd name="adj4" fmla="val 132122"/>
              <a:gd name="adj5" fmla="val -106962"/>
              <a:gd name="adj6" fmla="val 178396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chemeClr val="tx1"/>
                </a:solidFill>
                <a:latin typeface="Arial" charset="0"/>
                <a:ea typeface="ＭＳ Ｐゴシック" pitchFamily="-32" charset="-128"/>
              </a:rPr>
              <a:t>Convênio (opcional)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8" name="Texto Explicativo 2 7"/>
          <p:cNvSpPr/>
          <p:nvPr/>
        </p:nvSpPr>
        <p:spPr bwMode="auto">
          <a:xfrm>
            <a:off x="5411314" y="2061987"/>
            <a:ext cx="2880320" cy="422285"/>
          </a:xfrm>
          <a:prstGeom prst="borderCallout2">
            <a:avLst>
              <a:gd name="adj1" fmla="val 100338"/>
              <a:gd name="adj2" fmla="val 48967"/>
              <a:gd name="adj3" fmla="val 141394"/>
              <a:gd name="adj4" fmla="val 48479"/>
              <a:gd name="adj5" fmla="val 306261"/>
              <a:gd name="adj6" fmla="val 1638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Unidade / Órgão Vinculado</a:t>
            </a:r>
          </a:p>
        </p:txBody>
      </p:sp>
    </p:spTree>
    <p:extLst>
      <p:ext uri="{BB962C8B-B14F-4D97-AF65-F5344CB8AC3E}">
        <p14:creationId xmlns:p14="http://schemas.microsoft.com/office/powerpoint/2010/main" val="261011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Tipo de </a:t>
            </a:r>
            <a:r>
              <a:rPr lang="es-ES" alt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Acesso</a:t>
            </a:r>
            <a:r>
              <a:rPr lang="es-ES" alt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– </a:t>
            </a:r>
            <a:r>
              <a:rPr lang="es-ES" alt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Conta</a:t>
            </a:r>
            <a:r>
              <a:rPr lang="es-ES" alt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</a:rPr>
              <a:t> Local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algun Gothic" panose="020B0503020000020004" pitchFamily="34" charset="-127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28054" y="4515184"/>
            <a:ext cx="7200900" cy="229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278" tIns="41140" rIns="82278" bIns="41140">
            <a:spAutoFit/>
          </a:bodyPr>
          <a:lstStyle>
            <a:lvl1pPr marL="2857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681038"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6810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Tipo de Execução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Convênio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Órgão/Unidade (relacionado a  Conta Local)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Órgão/Unidade (relacionado </a:t>
            </a:r>
            <a:r>
              <a:rPr lang="pt-BR" altLang="pt-BR" b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ao Centro Orçamentário)</a:t>
            </a:r>
            <a:endParaRPr lang="pt-BR" altLang="pt-BR" b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Centro Orçamentário</a:t>
            </a:r>
          </a:p>
          <a:p>
            <a:pPr algn="just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pt-BR" altLang="pt-BR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 Local</a:t>
            </a:r>
            <a:endParaRPr lang="pt-BR" altLang="pt-BR" b="0" u="sng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71336" y="3016865"/>
            <a:ext cx="316835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Conta Local</a:t>
            </a:r>
          </a:p>
          <a:p>
            <a:pPr algn="ctr"/>
            <a:endParaRPr lang="pt-BR" b="1" dirty="0"/>
          </a:p>
        </p:txBody>
      </p:sp>
      <p:sp>
        <p:nvSpPr>
          <p:cNvPr id="11" name="Texto Explicativo 2 10"/>
          <p:cNvSpPr/>
          <p:nvPr/>
        </p:nvSpPr>
        <p:spPr bwMode="auto">
          <a:xfrm>
            <a:off x="462905" y="2081900"/>
            <a:ext cx="1940380" cy="445757"/>
          </a:xfrm>
          <a:prstGeom prst="borderCallout2">
            <a:avLst>
              <a:gd name="adj1" fmla="val 111993"/>
              <a:gd name="adj2" fmla="val 48967"/>
              <a:gd name="adj3" fmla="val 167939"/>
              <a:gd name="adj4" fmla="val 48666"/>
              <a:gd name="adj5" fmla="val 252364"/>
              <a:gd name="adj6" fmla="val 108631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Tipo</a:t>
            </a:r>
            <a:r>
              <a:rPr kumimoji="0" lang="pt-B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 de Execução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2" name="Texto Explicativo 2 11"/>
          <p:cNvSpPr/>
          <p:nvPr/>
        </p:nvSpPr>
        <p:spPr bwMode="auto">
          <a:xfrm>
            <a:off x="5571491" y="4077660"/>
            <a:ext cx="2160240" cy="417944"/>
          </a:xfrm>
          <a:prstGeom prst="borderCallout2">
            <a:avLst>
              <a:gd name="adj1" fmla="val 55896"/>
              <a:gd name="adj2" fmla="val -414"/>
              <a:gd name="adj3" fmla="val -10602"/>
              <a:gd name="adj4" fmla="val -26610"/>
              <a:gd name="adj5" fmla="val -88691"/>
              <a:gd name="adj6" fmla="val -39471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1600" b="1" dirty="0" smtClean="0">
                <a:solidFill>
                  <a:schemeClr val="tx1"/>
                </a:solidFill>
                <a:latin typeface="Arial" charset="0"/>
                <a:ea typeface="ＭＳ Ｐゴシック" pitchFamily="-32" charset="-128"/>
              </a:rPr>
              <a:t>Convênio (opcional)</a:t>
            </a: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32" charset="-128"/>
            </a:endParaRPr>
          </a:p>
        </p:txBody>
      </p:sp>
      <p:sp>
        <p:nvSpPr>
          <p:cNvPr id="13" name="Texto Explicativo 2 12"/>
          <p:cNvSpPr/>
          <p:nvPr/>
        </p:nvSpPr>
        <p:spPr bwMode="auto">
          <a:xfrm>
            <a:off x="462905" y="3977380"/>
            <a:ext cx="2880320" cy="422285"/>
          </a:xfrm>
          <a:prstGeom prst="borderCallout2">
            <a:avLst>
              <a:gd name="adj1" fmla="val 56047"/>
              <a:gd name="adj2" fmla="val 100555"/>
              <a:gd name="adj3" fmla="val 57733"/>
              <a:gd name="adj4" fmla="val 119548"/>
              <a:gd name="adj5" fmla="val -73063"/>
              <a:gd name="adj6" fmla="val 124988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Unidade / Órgão Vinculado</a:t>
            </a:r>
          </a:p>
        </p:txBody>
      </p:sp>
      <p:sp>
        <p:nvSpPr>
          <p:cNvPr id="14" name="Texto Explicativo 2 13"/>
          <p:cNvSpPr/>
          <p:nvPr/>
        </p:nvSpPr>
        <p:spPr bwMode="auto">
          <a:xfrm>
            <a:off x="5595721" y="2076422"/>
            <a:ext cx="2272953" cy="445757"/>
          </a:xfrm>
          <a:prstGeom prst="borderCallout2">
            <a:avLst>
              <a:gd name="adj1" fmla="val 111993"/>
              <a:gd name="adj2" fmla="val 48967"/>
              <a:gd name="adj3" fmla="val 167939"/>
              <a:gd name="adj4" fmla="val 48666"/>
              <a:gd name="adj5" fmla="val 252364"/>
              <a:gd name="adj6" fmla="val 7169"/>
            </a:avLst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32" charset="-128"/>
              </a:rPr>
              <a:t>Centro Orçamentário</a:t>
            </a:r>
          </a:p>
        </p:txBody>
      </p:sp>
    </p:spTree>
    <p:extLst>
      <p:ext uri="{BB962C8B-B14F-4D97-AF65-F5344CB8AC3E}">
        <p14:creationId xmlns:p14="http://schemas.microsoft.com/office/powerpoint/2010/main" val="156853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Personalizada 2">
      <a:dk1>
        <a:sysClr val="windowText" lastClr="000000"/>
      </a:dk1>
      <a:lt1>
        <a:sysClr val="window" lastClr="FFFFFF"/>
      </a:lt1>
      <a:dk2>
        <a:srgbClr val="C52D2D"/>
      </a:dk2>
      <a:lt2>
        <a:srgbClr val="E7DEC9"/>
      </a:lt2>
      <a:accent1>
        <a:srgbClr val="3891A7"/>
      </a:accent1>
      <a:accent2>
        <a:srgbClr val="595959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2717</TotalTime>
  <Words>2206</Words>
  <Application>Microsoft Office PowerPoint</Application>
  <PresentationFormat>Apresentação na tela (4:3)</PresentationFormat>
  <Paragraphs>498</Paragraphs>
  <Slides>79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79</vt:i4>
      </vt:variant>
    </vt:vector>
  </HeadingPairs>
  <TitlesOfParts>
    <vt:vector size="88" baseType="lpstr">
      <vt:lpstr>Malgun Gothic</vt:lpstr>
      <vt:lpstr>ＭＳ Ｐゴシック</vt:lpstr>
      <vt:lpstr>Arial</vt:lpstr>
      <vt:lpstr>Calibri</vt:lpstr>
      <vt:lpstr>Georgia</vt:lpstr>
      <vt:lpstr>Trebuchet MS</vt:lpstr>
      <vt:lpstr>Wingdings</vt:lpstr>
      <vt:lpstr>Wingdings 2</vt:lpstr>
      <vt:lpstr>Urbano</vt:lpstr>
      <vt:lpstr>Atualização do Sistema de Orçamento e Execução da Despesa</vt:lpstr>
      <vt:lpstr>Atualizações</vt:lpstr>
      <vt:lpstr>Atualizações</vt:lpstr>
      <vt:lpstr>Visão Sistêmica</vt:lpstr>
      <vt:lpstr>Objetivos da versão – 2.0.0</vt:lpstr>
      <vt:lpstr>Objetivos da versão – 2.0.0</vt:lpstr>
      <vt:lpstr>Visão Sistêmica</vt:lpstr>
      <vt:lpstr>Tipo de Acesso – Orçamento &amp; Execução da Despesa </vt:lpstr>
      <vt:lpstr>Tipo de Acesso – Conta Local</vt:lpstr>
      <vt:lpstr>Exemplo 1</vt:lpstr>
      <vt:lpstr>Exemplo 2</vt:lpstr>
      <vt:lpstr>Quem autoriza?</vt:lpstr>
      <vt:lpstr>Visão Sistêmica</vt:lpstr>
      <vt:lpstr>Perfis de Acesso: Orçamento &amp; Execução da Despesa </vt:lpstr>
      <vt:lpstr>Perfis de Acesso: Conta Local</vt:lpstr>
      <vt:lpstr>Perfil - Orçamento: Gestor Orçamentário</vt:lpstr>
      <vt:lpstr>Perfil - Orçamento: Operador de Movimentação</vt:lpstr>
      <vt:lpstr>Perfil - Orçamento: Operador de Consulta do Orçamento Legal </vt:lpstr>
      <vt:lpstr>Perfil - Orçamento &amp; Execução da Despesa: Operador de Consulta do Orçamento Gerencial</vt:lpstr>
      <vt:lpstr>Perfil - Execução da Despesa: Emitente de Recurso</vt:lpstr>
      <vt:lpstr>Perfil - Execução da Despesa:  Emitente de Compromisso</vt:lpstr>
      <vt:lpstr>Perfil - Execução da Despesa: Operador de Empenho </vt:lpstr>
      <vt:lpstr>Perfil - Conta Local: Gestor</vt:lpstr>
      <vt:lpstr>Perfil - Conta Local: Operador de Movimentação</vt:lpstr>
      <vt:lpstr>Perfil - Conta Local: Operador de Consulta</vt:lpstr>
      <vt:lpstr>Perfis de Acesso</vt:lpstr>
      <vt:lpstr>Visão Sistêmica</vt:lpstr>
      <vt:lpstr>Implantação</vt:lpstr>
      <vt:lpstr>Atualizações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Execução da Despesa e Convênios</vt:lpstr>
      <vt:lpstr>Atualizações</vt:lpstr>
      <vt:lpstr>Orçamentário</vt:lpstr>
      <vt:lpstr>Orçamentário</vt:lpstr>
      <vt:lpstr>ALTERAÇÕES GERAIS</vt:lpstr>
      <vt:lpstr>ALTERAÇÕES GERAIS</vt:lpstr>
      <vt:lpstr>Orçamentário</vt:lpstr>
      <vt:lpstr>CONTA LOCAL</vt:lpstr>
      <vt:lpstr>Orçamentário</vt:lpstr>
      <vt:lpstr>MOVIMENTAÇÃO</vt:lpstr>
      <vt:lpstr>MOVIMENTAÇÃO</vt:lpstr>
      <vt:lpstr>Apresentação do PowerPoint</vt:lpstr>
      <vt:lpstr>Apresentação do PowerPoint</vt:lpstr>
      <vt:lpstr>Orçamentário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Orçamentário</vt:lpstr>
      <vt:lpstr>Compromisso/Empenho </vt:lpstr>
      <vt:lpstr>Compromisso/Empenho </vt:lpstr>
      <vt:lpstr>Compromisso/Empenho </vt:lpstr>
      <vt:lpstr>Compromisso/Empenho </vt:lpstr>
      <vt:lpstr>Dúvidas?</vt:lpstr>
      <vt:lpstr>Contato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Diagnóstico de Comunicação na DGA</dc:title>
  <dc:creator>Tissiane Tracchi dos Santos</dc:creator>
  <cp:lastModifiedBy>Valéria Aparecida Pimentel</cp:lastModifiedBy>
  <cp:revision>254</cp:revision>
  <cp:lastPrinted>2019-08-28T19:11:46Z</cp:lastPrinted>
  <dcterms:created xsi:type="dcterms:W3CDTF">2018-03-02T18:41:51Z</dcterms:created>
  <dcterms:modified xsi:type="dcterms:W3CDTF">2019-08-29T19:30:58Z</dcterms:modified>
</cp:coreProperties>
</file>